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2" r:id="rId2"/>
    <p:sldId id="263" r:id="rId3"/>
    <p:sldId id="261" r:id="rId4"/>
    <p:sldId id="264" r:id="rId5"/>
    <p:sldId id="265" r:id="rId6"/>
    <p:sldId id="279" r:id="rId7"/>
    <p:sldId id="267" r:id="rId8"/>
    <p:sldId id="268" r:id="rId9"/>
    <p:sldId id="269" r:id="rId10"/>
    <p:sldId id="270" r:id="rId11"/>
    <p:sldId id="271" r:id="rId12"/>
    <p:sldId id="272" r:id="rId13"/>
    <p:sldId id="274" r:id="rId14"/>
    <p:sldId id="273" r:id="rId15"/>
    <p:sldId id="275" r:id="rId16"/>
    <p:sldId id="276" r:id="rId17"/>
    <p:sldId id="278" r:id="rId18"/>
    <p:sldId id="277" r:id="rId19"/>
    <p:sldId id="280" r:id="rId20"/>
    <p:sldId id="283"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A16"/>
    <a:srgbClr val="FFAA71"/>
    <a:srgbClr val="3E3D3B"/>
    <a:srgbClr val="1171B9"/>
    <a:srgbClr val="333333"/>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88872" autoAdjust="0"/>
  </p:normalViewPr>
  <p:slideViewPr>
    <p:cSldViewPr snapToGrid="0">
      <p:cViewPr>
        <p:scale>
          <a:sx n="44" d="100"/>
          <a:sy n="44" d="100"/>
        </p:scale>
        <p:origin x="3072" y="13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6" d="100"/>
          <a:sy n="56" d="100"/>
        </p:scale>
        <p:origin x="2772" y="90"/>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171B9"/>
              </a:solidFill>
              <a:ln w="76200">
                <a:solidFill>
                  <a:schemeClr val="bg1"/>
                </a:solidFill>
              </a:ln>
            </c:spPr>
            <c:extLst xmlns:c16r2="http://schemas.microsoft.com/office/drawing/2015/06/chart">
              <c:ext xmlns:c16="http://schemas.microsoft.com/office/drawing/2014/chart" uri="{C3380CC4-5D6E-409C-BE32-E72D297353CC}">
                <c16:uniqueId val="{00000001-E2B6-41AB-A733-8DAA289D8E28}"/>
              </c:ext>
            </c:extLst>
          </c:dPt>
          <c:dPt>
            <c:idx val="1"/>
            <c:bubble3D val="0"/>
            <c:spPr>
              <a:solidFill>
                <a:srgbClr val="F48A16"/>
              </a:solidFill>
              <a:ln w="76200">
                <a:solidFill>
                  <a:schemeClr val="bg1"/>
                </a:solidFill>
              </a:ln>
            </c:spPr>
            <c:extLst xmlns:c16r2="http://schemas.microsoft.com/office/drawing/2015/06/chart">
              <c:ext xmlns:c16="http://schemas.microsoft.com/office/drawing/2014/chart" uri="{C3380CC4-5D6E-409C-BE32-E72D297353CC}">
                <c16:uniqueId val="{00000003-E2B6-41AB-A733-8DAA289D8E28}"/>
              </c:ext>
            </c:extLst>
          </c:dPt>
          <c:dPt>
            <c:idx val="2"/>
            <c:bubble3D val="0"/>
            <c:spPr>
              <a:solidFill>
                <a:srgbClr val="E7E6E6">
                  <a:lumMod val="25000"/>
                </a:srgbClr>
              </a:solidFill>
              <a:ln w="76200">
                <a:solidFill>
                  <a:schemeClr val="bg1"/>
                </a:solidFill>
              </a:ln>
            </c:spPr>
            <c:extLst xmlns:c16r2="http://schemas.microsoft.com/office/drawing/2015/06/chart">
              <c:ext xmlns:c16="http://schemas.microsoft.com/office/drawing/2014/chart" uri="{C3380CC4-5D6E-409C-BE32-E72D297353CC}">
                <c16:uniqueId val="{00000005-E2B6-41AB-A733-8DAA289D8E28}"/>
              </c:ext>
            </c:extLst>
          </c:dPt>
          <c:cat>
            <c:strRef>
              <c:f>Sheet1!$A$2:$A$4</c:f>
              <c:strCache>
                <c:ptCount val="3"/>
                <c:pt idx="0">
                  <c:v>1st Qtr</c:v>
                </c:pt>
                <c:pt idx="1">
                  <c:v>2nd Qtr</c:v>
                </c:pt>
                <c:pt idx="2">
                  <c:v>3rd Qtr</c:v>
                </c:pt>
              </c:strCache>
            </c:strRef>
          </c:cat>
          <c:val>
            <c:numRef>
              <c:f>Sheet1!$B$2:$B$4</c:f>
              <c:numCache>
                <c:formatCode>General</c:formatCode>
                <c:ptCount val="3"/>
                <c:pt idx="0">
                  <c:v>33.3333</c:v>
                </c:pt>
                <c:pt idx="1">
                  <c:v>33.3333</c:v>
                </c:pt>
                <c:pt idx="2">
                  <c:v>33.33333</c:v>
                </c:pt>
              </c:numCache>
            </c:numRef>
          </c:val>
          <c:extLst xmlns:c16r2="http://schemas.microsoft.com/office/drawing/2015/06/chart">
            <c:ext xmlns:c16="http://schemas.microsoft.com/office/drawing/2014/chart" uri="{C3380CC4-5D6E-409C-BE32-E72D297353CC}">
              <c16:uniqueId val="{00000006-E2B6-41AB-A733-8DAA289D8E28}"/>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604770-B224-4F62-8F1F-A4A3E1FAE36F}" type="datetimeFigureOut">
              <a:rPr lang="en-IN" smtClean="0"/>
              <a:t>16/11/17</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A5E802-DE71-454D-8A41-6ECDA105AACB}" type="slidenum">
              <a:rPr lang="en-IN" smtClean="0"/>
              <a:t>‹#›</a:t>
            </a:fld>
            <a:endParaRPr lang="en-IN"/>
          </a:p>
        </p:txBody>
      </p:sp>
    </p:spTree>
    <p:extLst>
      <p:ext uri="{BB962C8B-B14F-4D97-AF65-F5344CB8AC3E}">
        <p14:creationId xmlns:p14="http://schemas.microsoft.com/office/powerpoint/2010/main" val="2749447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0AF5E-E672-4E72-9B5B-5A5AB9EA6400}" type="datetimeFigureOut">
              <a:rPr lang="en-IN" smtClean="0"/>
              <a:t>16/11/17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0C4D5-B0CA-4B4F-8AD3-716471C538DF}" type="slidenum">
              <a:rPr lang="en-IN" smtClean="0"/>
              <a:t>‹#›</a:t>
            </a:fld>
            <a:endParaRPr lang="en-IN"/>
          </a:p>
        </p:txBody>
      </p:sp>
    </p:spTree>
    <p:extLst>
      <p:ext uri="{BB962C8B-B14F-4D97-AF65-F5344CB8AC3E}">
        <p14:creationId xmlns:p14="http://schemas.microsoft.com/office/powerpoint/2010/main" val="399838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 Abbas – CEO &amp; Co-Founder</a:t>
            </a:r>
          </a:p>
          <a:p>
            <a:r>
              <a:rPr lang="en-US" dirty="0" err="1"/>
              <a:t>Sachin</a:t>
            </a:r>
            <a:r>
              <a:rPr lang="en-US" dirty="0"/>
              <a:t> Wadhwa –  COO &amp; Cofounder</a:t>
            </a:r>
          </a:p>
          <a:p>
            <a:r>
              <a:rPr lang="en-US" dirty="0"/>
              <a:t>Zahid Naeem – CTO &amp; Cofounder</a:t>
            </a:r>
          </a:p>
          <a:p>
            <a:r>
              <a:rPr lang="en-US" dirty="0"/>
              <a:t>Dave </a:t>
            </a:r>
            <a:r>
              <a:rPr lang="en-US" dirty="0" err="1"/>
              <a:t>Borean</a:t>
            </a:r>
            <a:r>
              <a:rPr lang="en-US" dirty="0"/>
              <a:t> – VP Products</a:t>
            </a:r>
          </a:p>
          <a:p>
            <a:r>
              <a:rPr lang="en-US" dirty="0"/>
              <a:t>Kumaran </a:t>
            </a:r>
            <a:r>
              <a:rPr lang="en-US" dirty="0" err="1"/>
              <a:t>Sasikanthan</a:t>
            </a:r>
            <a:r>
              <a:rPr lang="en-US" dirty="0"/>
              <a:t> – VP Consulting Services</a:t>
            </a:r>
          </a:p>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19</a:t>
            </a:fld>
            <a:endParaRPr lang="en-IN"/>
          </a:p>
        </p:txBody>
      </p:sp>
    </p:spTree>
    <p:extLst>
      <p:ext uri="{BB962C8B-B14F-4D97-AF65-F5344CB8AC3E}">
        <p14:creationId xmlns:p14="http://schemas.microsoft.com/office/powerpoint/2010/main" val="319907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20</a:t>
            </a:fld>
            <a:endParaRPr lang="en-IN"/>
          </a:p>
        </p:txBody>
      </p:sp>
    </p:spTree>
    <p:extLst>
      <p:ext uri="{BB962C8B-B14F-4D97-AF65-F5344CB8AC3E}">
        <p14:creationId xmlns:p14="http://schemas.microsoft.com/office/powerpoint/2010/main" val="243495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21</a:t>
            </a:fld>
            <a:endParaRPr lang="en-IN"/>
          </a:p>
        </p:txBody>
      </p:sp>
    </p:spTree>
    <p:extLst>
      <p:ext uri="{BB962C8B-B14F-4D97-AF65-F5344CB8AC3E}">
        <p14:creationId xmlns:p14="http://schemas.microsoft.com/office/powerpoint/2010/main" val="408131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22</a:t>
            </a:fld>
            <a:endParaRPr lang="en-IN"/>
          </a:p>
        </p:txBody>
      </p:sp>
    </p:spTree>
    <p:extLst>
      <p:ext uri="{BB962C8B-B14F-4D97-AF65-F5344CB8AC3E}">
        <p14:creationId xmlns:p14="http://schemas.microsoft.com/office/powerpoint/2010/main" val="100925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23</a:t>
            </a:fld>
            <a:endParaRPr lang="en-IN"/>
          </a:p>
        </p:txBody>
      </p:sp>
    </p:spTree>
    <p:extLst>
      <p:ext uri="{BB962C8B-B14F-4D97-AF65-F5344CB8AC3E}">
        <p14:creationId xmlns:p14="http://schemas.microsoft.com/office/powerpoint/2010/main" val="358960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24</a:t>
            </a:fld>
            <a:endParaRPr lang="en-IN"/>
          </a:p>
        </p:txBody>
      </p:sp>
    </p:spTree>
    <p:extLst>
      <p:ext uri="{BB962C8B-B14F-4D97-AF65-F5344CB8AC3E}">
        <p14:creationId xmlns:p14="http://schemas.microsoft.com/office/powerpoint/2010/main" val="23426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60C4D5-B0CA-4B4F-8AD3-716471C538DF}" type="slidenum">
              <a:rPr lang="en-IN" smtClean="0"/>
              <a:t>29</a:t>
            </a:fld>
            <a:endParaRPr lang="en-IN"/>
          </a:p>
        </p:txBody>
      </p:sp>
    </p:spTree>
    <p:extLst>
      <p:ext uri="{BB962C8B-B14F-4D97-AF65-F5344CB8AC3E}">
        <p14:creationId xmlns:p14="http://schemas.microsoft.com/office/powerpoint/2010/main" val="4179085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45" y="0"/>
            <a:ext cx="12196690" cy="6858000"/>
          </a:xfrm>
          <a:prstGeom prst="rect">
            <a:avLst/>
          </a:prstGeom>
        </p:spPr>
      </p:pic>
    </p:spTree>
    <p:extLst>
      <p:ext uri="{BB962C8B-B14F-4D97-AF65-F5344CB8AC3E}">
        <p14:creationId xmlns:p14="http://schemas.microsoft.com/office/powerpoint/2010/main" val="617336251"/>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11449 0.24861"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1449 0.24861 L -0.07769 0.20388" pathEditMode="relative" ptsTypes="AA">
                                      <p:cBhvr>
                                        <p:cTn id="11" dur="30000" fill="hold"/>
                                        <p:tgtEl>
                                          <p:spTgt spid="6"/>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7769 0.20388 L -0.24951 0.24861" pathEditMode="relative" ptsTypes="AA">
                                      <p:cBhvr>
                                        <p:cTn id="14" dur="30000" fill="hold"/>
                                        <p:tgtEl>
                                          <p:spTgt spid="6"/>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51 0.24861 L -0.24951 0.06068" pathEditMode="relative" ptsTypes="AA">
                                      <p:cBhvr>
                                        <p:cTn id="17" dur="30000" fill="hold"/>
                                        <p:tgtEl>
                                          <p:spTgt spid="6"/>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51 0.06068 L 0 0" pathEditMode="relative" ptsTypes="AA">
                                      <p:cBhvr>
                                        <p:cTn id="20" dur="30000" fill="hold"/>
                                        <p:tgtEl>
                                          <p:spTgt spid="6"/>
                                        </p:tgtEl>
                                        <p:attrNameLst>
                                          <p:attrName>ppt_x</p:attrName>
                                          <p:attrName>ppt_y</p:attrName>
                                        </p:attrNameLst>
                                      </p:cBhvr>
                                    </p:animMotion>
                                  </p:childTnLst>
                                </p:cTn>
                              </p:par>
                              <p:par>
                                <p:cTn id="21" presetID="6" presetClass="emph" presetSubtype="0" accel="50000" decel="50000" fill="hold" nodeType="withEffect">
                                  <p:stCondLst>
                                    <p:cond delay="5000"/>
                                  </p:stCondLst>
                                  <p:childTnLst>
                                    <p:animScale>
                                      <p:cBhvr>
                                        <p:cTn id="22" dur="30000" fill="hold"/>
                                        <p:tgtEl>
                                          <p:spTgt spid="6"/>
                                        </p:tgtEl>
                                      </p:cBhvr>
                                      <p:by x="150000" y="150000"/>
                                      <p:to x="100000" y="100000"/>
                                    </p:animScale>
                                  </p:childTnLst>
                                </p:cTn>
                              </p:par>
                            </p:childTnLst>
                          </p:cTn>
                        </p:par>
                        <p:par>
                          <p:cTn id="23" fill="hold">
                            <p:stCondLst>
                              <p:cond delay="170000"/>
                            </p:stCondLst>
                            <p:childTnLst>
                              <p:par>
                                <p:cTn id="24" presetID="0" presetClass="path" presetSubtype="0" accel="50000" decel="50000" fill="hold" nodeType="afterEffect">
                                  <p:stCondLst>
                                    <p:cond delay="0"/>
                                  </p:stCondLst>
                                  <p:childTnLst>
                                    <p:animMotion origin="layout" path="M 0 0 L 0 0" pathEditMode="relative" ptsTypes="AA">
                                      <p:cBhvr>
                                        <p:cTn id="25" dur="5000" fill="hold"/>
                                        <p:tgtEl>
                                          <p:spTgt spid="6"/>
                                        </p:tgtEl>
                                        <p:attrNameLst>
                                          <p:attrName>ppt_x</p:attrName>
                                          <p:attrName>ppt_y</p:attrName>
                                        </p:attrNameLst>
                                      </p:cBhvr>
                                    </p:animMotion>
                                  </p:childTnLst>
                                </p:cTn>
                              </p:par>
                            </p:childTnLst>
                          </p:cTn>
                        </p:par>
                      </p:childTnLst>
                    </p:cTn>
                  </p:par>
                </p:childTnLst>
              </p:cTn>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descr="A picture containing sky, snow, outdoor&#10;&#10;Description generated with very high confidence">
            <a:extLst>
              <a:ext uri="{FF2B5EF4-FFF2-40B4-BE49-F238E27FC236}">
                <a16:creationId xmlns:a16="http://schemas.microsoft.com/office/drawing/2014/main" xmlns="" id="{A23B42E1-319C-4F5D-9F49-B17483EB10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48" y="0"/>
            <a:ext cx="12185904" cy="6400800"/>
          </a:xfrm>
          <a:prstGeom prst="rect">
            <a:avLst/>
          </a:prstGeom>
        </p:spPr>
      </p:pic>
      <p:sp>
        <p:nvSpPr>
          <p:cNvPr id="7" name="Rectangle 6"/>
          <p:cNvSpPr/>
          <p:nvPr userDrawn="1"/>
        </p:nvSpPr>
        <p:spPr>
          <a:xfrm>
            <a:off x="1702367" y="6516932"/>
            <a:ext cx="9932475"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8" name="Rectangle 7"/>
          <p:cNvSpPr/>
          <p:nvPr userDrawn="1"/>
        </p:nvSpPr>
        <p:spPr>
          <a:xfrm flipH="1">
            <a:off x="11634842" y="6516932"/>
            <a:ext cx="560333"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a:p>
        </p:txBody>
      </p:sp>
      <p:sp>
        <p:nvSpPr>
          <p:cNvPr id="10" name="TextBox 9"/>
          <p:cNvSpPr txBox="1"/>
          <p:nvPr userDrawn="1"/>
        </p:nvSpPr>
        <p:spPr>
          <a:xfrm>
            <a:off x="6707899" y="6556660"/>
            <a:ext cx="4891706" cy="261610"/>
          </a:xfrm>
          <a:prstGeom prst="rect">
            <a:avLst/>
          </a:prstGeom>
          <a:noFill/>
        </p:spPr>
        <p:txBody>
          <a:bodyPr wrap="square" rtlCol="0">
            <a:spAutoFit/>
          </a:bodyPr>
          <a:lstStyle/>
          <a:p>
            <a:pPr algn="r"/>
            <a:r>
              <a:rPr lang="en-US" sz="1100" dirty="0">
                <a:solidFill>
                  <a:prstClr val="white"/>
                </a:solidFill>
                <a:latin typeface="Calibri Light"/>
              </a:rPr>
              <a:t>www.mastechdigital.com</a:t>
            </a:r>
            <a:endParaRPr lang="en-IN" sz="1100" dirty="0">
              <a:solidFill>
                <a:prstClr val="white"/>
              </a:solidFill>
              <a:latin typeface="Calibri Light"/>
            </a:endParaRPr>
          </a:p>
        </p:txBody>
      </p:sp>
      <p:sp>
        <p:nvSpPr>
          <p:cNvPr id="12" name="TextBox 11"/>
          <p:cNvSpPr txBox="1"/>
          <p:nvPr userDrawn="1"/>
        </p:nvSpPr>
        <p:spPr>
          <a:xfrm>
            <a:off x="11670519" y="6565124"/>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prstClr val="white"/>
                </a:solidFill>
              </a:rPr>
              <a:pPr algn="ctr">
                <a:lnSpc>
                  <a:spcPct val="90000"/>
                </a:lnSpc>
              </a:pPr>
              <a:t>‹#›</a:t>
            </a:fld>
            <a:endParaRPr lang="en-IN" sz="1100" dirty="0">
              <a:solidFill>
                <a:prstClr val="white"/>
              </a:solidFill>
            </a:endParaRPr>
          </a:p>
        </p:txBody>
      </p:sp>
      <p:sp>
        <p:nvSpPr>
          <p:cNvPr id="9" name="Rectangle 8"/>
          <p:cNvSpPr/>
          <p:nvPr userDrawn="1"/>
        </p:nvSpPr>
        <p:spPr>
          <a:xfrm flipH="1">
            <a:off x="-1" y="6516932"/>
            <a:ext cx="2184399" cy="34106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prstClr val="white"/>
              </a:solidFill>
            </a:endParaRPr>
          </a:p>
        </p:txBody>
      </p:sp>
      <p:sp>
        <p:nvSpPr>
          <p:cNvPr id="11" name="TextBox 10"/>
          <p:cNvSpPr txBox="1"/>
          <p:nvPr userDrawn="1"/>
        </p:nvSpPr>
        <p:spPr>
          <a:xfrm>
            <a:off x="32899" y="6564355"/>
            <a:ext cx="2013615" cy="246221"/>
          </a:xfrm>
          <a:prstGeom prst="rect">
            <a:avLst/>
          </a:prstGeom>
          <a:noFill/>
        </p:spPr>
        <p:txBody>
          <a:bodyPr wrap="square" rtlCol="0">
            <a:spAutoFit/>
          </a:bodyPr>
          <a:lstStyle/>
          <a:p>
            <a:pPr algn="ctr"/>
            <a:r>
              <a:rPr lang="en-US" sz="1000">
                <a:solidFill>
                  <a:prstClr val="white"/>
                </a:solidFill>
                <a:latin typeface="Calibri Light"/>
              </a:rPr>
              <a:t>CONFIDENTIAL AND RESTRICTED</a:t>
            </a:r>
            <a:endParaRPr lang="en-IN" sz="1000" dirty="0">
              <a:solidFill>
                <a:prstClr val="white"/>
              </a:solidFill>
              <a:latin typeface="Calibri Light"/>
            </a:endParaRPr>
          </a:p>
        </p:txBody>
      </p:sp>
      <p:sp>
        <p:nvSpPr>
          <p:cNvPr id="5" name="Rectangle 4"/>
          <p:cNvSpPr/>
          <p:nvPr userDrawn="1"/>
        </p:nvSpPr>
        <p:spPr>
          <a:xfrm>
            <a:off x="0" y="0"/>
            <a:ext cx="218439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userDrawn="1"/>
        </p:nvSpPr>
        <p:spPr>
          <a:xfrm>
            <a:off x="2184400" y="0"/>
            <a:ext cx="100107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userDrawn="1"/>
        </p:nvSpPr>
        <p:spPr>
          <a:xfrm>
            <a:off x="0" y="6449189"/>
            <a:ext cx="2184399"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userDrawn="1"/>
        </p:nvSpPr>
        <p:spPr>
          <a:xfrm>
            <a:off x="2184398" y="6449189"/>
            <a:ext cx="10010776" cy="4571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userDrawn="1"/>
        </p:nvCxnSpPr>
        <p:spPr>
          <a:xfrm flipV="1">
            <a:off x="11670519" y="6564356"/>
            <a:ext cx="0" cy="245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184398" y="129721"/>
            <a:ext cx="0" cy="4934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2"/>
          <p:cNvSpPr>
            <a:spLocks noGrp="1"/>
          </p:cNvSpPr>
          <p:nvPr>
            <p:ph type="body" sz="quarter" idx="11"/>
          </p:nvPr>
        </p:nvSpPr>
        <p:spPr>
          <a:xfrm>
            <a:off x="2436289" y="171708"/>
            <a:ext cx="8835514" cy="394516"/>
          </a:xfrm>
        </p:spPr>
        <p:txBody>
          <a:bodyPr>
            <a:noAutofit/>
          </a:bodyPr>
          <a:lstStyle>
            <a:lvl1pPr marL="0" indent="0">
              <a:buNone/>
              <a:defRPr sz="3200" b="1" cap="small" baseline="0">
                <a:solidFill>
                  <a:srgbClr val="1171B9"/>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cxnSp>
        <p:nvCxnSpPr>
          <p:cNvPr id="16" name="Straight Connector 15"/>
          <p:cNvCxnSpPr/>
          <p:nvPr userDrawn="1"/>
        </p:nvCxnSpPr>
        <p:spPr>
          <a:xfrm>
            <a:off x="2546374" y="622736"/>
            <a:ext cx="8657190" cy="0"/>
          </a:xfrm>
          <a:prstGeom prst="line">
            <a:avLst/>
          </a:prstGeom>
          <a:ln>
            <a:solidFill>
              <a:srgbClr val="1171B9"/>
            </a:solidFill>
          </a:ln>
        </p:spPr>
        <p:style>
          <a:lnRef idx="3">
            <a:schemeClr val="accent5"/>
          </a:lnRef>
          <a:fillRef idx="0">
            <a:schemeClr val="accent5"/>
          </a:fillRef>
          <a:effectRef idx="2">
            <a:schemeClr val="accent5"/>
          </a:effectRef>
          <a:fontRef idx="minor">
            <a:schemeClr val="tx1"/>
          </a:fontRef>
        </p:style>
      </p:cxnSp>
      <p:sp>
        <p:nvSpPr>
          <p:cNvPr id="4" name="Text Placeholder 3"/>
          <p:cNvSpPr>
            <a:spLocks noGrp="1"/>
          </p:cNvSpPr>
          <p:nvPr>
            <p:ph type="body" sz="quarter" idx="12"/>
          </p:nvPr>
        </p:nvSpPr>
        <p:spPr>
          <a:xfrm>
            <a:off x="851183" y="1172812"/>
            <a:ext cx="10420619" cy="4613275"/>
          </a:xfrm>
        </p:spPr>
        <p:txBody>
          <a:bodyPr/>
          <a:lstStyle>
            <a:lvl1pPr marL="228600" indent="-228600">
              <a:buFont typeface="Wingdings" charset="2"/>
              <a:buChar char="§"/>
              <a:defRPr>
                <a:latin typeface="+mj-lt"/>
              </a:defRPr>
            </a:lvl1pPr>
            <a:lvl2pPr marL="685800" indent="-228600">
              <a:buFont typeface="Wingdings" charset="2"/>
              <a:buChar char="§"/>
              <a:defRPr>
                <a:latin typeface="+mj-lt"/>
              </a:defRPr>
            </a:lvl2pPr>
            <a:lvl3pPr marL="1143000" indent="-228600">
              <a:buFont typeface="Wingdings" charset="2"/>
              <a:buChar char="§"/>
              <a:defRPr>
                <a:latin typeface="+mj-lt"/>
              </a:defRPr>
            </a:lvl3pPr>
            <a:lvl4pPr marL="1600200" indent="-228600">
              <a:buFont typeface="Wingdings" charset="2"/>
              <a:buChar char="§"/>
              <a:defRPr>
                <a:latin typeface="+mj-lt"/>
              </a:defRPr>
            </a:lvl4pPr>
            <a:lvl5pPr marL="2057400" indent="-228600">
              <a:buFont typeface="Wingdings" charset="2"/>
              <a:buChar cha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9" name="Picture 18">
            <a:extLst>
              <a:ext uri="{FF2B5EF4-FFF2-40B4-BE49-F238E27FC236}">
                <a16:creationId xmlns:a16="http://schemas.microsoft.com/office/drawing/2014/main" xmlns="" id="{54F9C46D-4950-4E5E-BCE5-49B8154EA0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351" y="233162"/>
            <a:ext cx="1589016" cy="419145"/>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1702367" y="6516932"/>
            <a:ext cx="9932475"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8" name="Rectangle 7"/>
          <p:cNvSpPr/>
          <p:nvPr userDrawn="1"/>
        </p:nvSpPr>
        <p:spPr>
          <a:xfrm flipH="1">
            <a:off x="11634842" y="6516932"/>
            <a:ext cx="560333"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a:p>
        </p:txBody>
      </p:sp>
      <p:sp>
        <p:nvSpPr>
          <p:cNvPr id="10" name="TextBox 9"/>
          <p:cNvSpPr txBox="1"/>
          <p:nvPr userDrawn="1"/>
        </p:nvSpPr>
        <p:spPr>
          <a:xfrm>
            <a:off x="6707899" y="6556660"/>
            <a:ext cx="4891706" cy="261610"/>
          </a:xfrm>
          <a:prstGeom prst="rect">
            <a:avLst/>
          </a:prstGeom>
          <a:noFill/>
        </p:spPr>
        <p:txBody>
          <a:bodyPr wrap="square" rtlCol="0">
            <a:spAutoFit/>
          </a:bodyPr>
          <a:lstStyle/>
          <a:p>
            <a:pPr algn="r"/>
            <a:r>
              <a:rPr lang="en-US" sz="1100" dirty="0">
                <a:solidFill>
                  <a:prstClr val="white"/>
                </a:solidFill>
                <a:latin typeface="Calibri Light"/>
              </a:rPr>
              <a:t>www.mastechdigital.com</a:t>
            </a:r>
            <a:endParaRPr lang="en-IN" sz="1100" dirty="0">
              <a:solidFill>
                <a:prstClr val="white"/>
              </a:solidFill>
              <a:latin typeface="Calibri Light"/>
            </a:endParaRPr>
          </a:p>
        </p:txBody>
      </p:sp>
      <p:sp>
        <p:nvSpPr>
          <p:cNvPr id="12" name="TextBox 11"/>
          <p:cNvSpPr txBox="1"/>
          <p:nvPr userDrawn="1"/>
        </p:nvSpPr>
        <p:spPr>
          <a:xfrm>
            <a:off x="11670519" y="6565124"/>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prstClr val="white"/>
                </a:solidFill>
              </a:rPr>
              <a:pPr algn="ctr">
                <a:lnSpc>
                  <a:spcPct val="90000"/>
                </a:lnSpc>
              </a:pPr>
              <a:t>‹#›</a:t>
            </a:fld>
            <a:endParaRPr lang="en-IN" sz="1100" dirty="0">
              <a:solidFill>
                <a:prstClr val="white"/>
              </a:solidFill>
            </a:endParaRPr>
          </a:p>
        </p:txBody>
      </p:sp>
      <p:sp>
        <p:nvSpPr>
          <p:cNvPr id="9" name="Rectangle 8"/>
          <p:cNvSpPr/>
          <p:nvPr userDrawn="1"/>
        </p:nvSpPr>
        <p:spPr>
          <a:xfrm flipH="1">
            <a:off x="-1" y="6516932"/>
            <a:ext cx="2184399" cy="34106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prstClr val="white"/>
              </a:solidFill>
            </a:endParaRPr>
          </a:p>
        </p:txBody>
      </p:sp>
      <p:sp>
        <p:nvSpPr>
          <p:cNvPr id="11" name="TextBox 10"/>
          <p:cNvSpPr txBox="1"/>
          <p:nvPr userDrawn="1"/>
        </p:nvSpPr>
        <p:spPr>
          <a:xfrm>
            <a:off x="32899" y="6564355"/>
            <a:ext cx="2013615" cy="246221"/>
          </a:xfrm>
          <a:prstGeom prst="rect">
            <a:avLst/>
          </a:prstGeom>
          <a:noFill/>
        </p:spPr>
        <p:txBody>
          <a:bodyPr wrap="square" rtlCol="0">
            <a:spAutoFit/>
          </a:bodyPr>
          <a:lstStyle/>
          <a:p>
            <a:pPr algn="ctr"/>
            <a:r>
              <a:rPr lang="en-US" sz="1000">
                <a:solidFill>
                  <a:prstClr val="white"/>
                </a:solidFill>
                <a:latin typeface="Calibri Light"/>
              </a:rPr>
              <a:t>CONFIDENTIAL AND RESTRICTED</a:t>
            </a:r>
            <a:endParaRPr lang="en-IN" sz="1000" dirty="0">
              <a:solidFill>
                <a:prstClr val="white"/>
              </a:solidFill>
              <a:latin typeface="Calibri Light"/>
            </a:endParaRPr>
          </a:p>
        </p:txBody>
      </p:sp>
      <p:sp>
        <p:nvSpPr>
          <p:cNvPr id="5" name="Rectangle 4"/>
          <p:cNvSpPr/>
          <p:nvPr userDrawn="1"/>
        </p:nvSpPr>
        <p:spPr>
          <a:xfrm>
            <a:off x="0" y="0"/>
            <a:ext cx="218439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userDrawn="1"/>
        </p:nvSpPr>
        <p:spPr>
          <a:xfrm>
            <a:off x="2184400" y="0"/>
            <a:ext cx="100107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userDrawn="1"/>
        </p:nvSpPr>
        <p:spPr>
          <a:xfrm>
            <a:off x="0" y="6449189"/>
            <a:ext cx="2184399"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userDrawn="1"/>
        </p:nvSpPr>
        <p:spPr>
          <a:xfrm>
            <a:off x="2184398" y="6449189"/>
            <a:ext cx="10010776" cy="4571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userDrawn="1"/>
        </p:nvCxnSpPr>
        <p:spPr>
          <a:xfrm flipV="1">
            <a:off x="11670519" y="6564356"/>
            <a:ext cx="0" cy="245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184398" y="129721"/>
            <a:ext cx="0" cy="4934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2"/>
          <p:cNvSpPr>
            <a:spLocks noGrp="1"/>
          </p:cNvSpPr>
          <p:nvPr>
            <p:ph type="body" sz="quarter" idx="11"/>
          </p:nvPr>
        </p:nvSpPr>
        <p:spPr>
          <a:xfrm>
            <a:off x="2436289" y="171708"/>
            <a:ext cx="8835514" cy="394516"/>
          </a:xfrm>
        </p:spPr>
        <p:txBody>
          <a:bodyPr>
            <a:noAutofit/>
          </a:bodyPr>
          <a:lstStyle>
            <a:lvl1pPr marL="0" indent="0">
              <a:buNone/>
              <a:defRPr sz="3200" b="1" cap="small" baseline="0">
                <a:solidFill>
                  <a:srgbClr val="1171B9"/>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cxnSp>
        <p:nvCxnSpPr>
          <p:cNvPr id="16" name="Straight Connector 15"/>
          <p:cNvCxnSpPr/>
          <p:nvPr userDrawn="1"/>
        </p:nvCxnSpPr>
        <p:spPr>
          <a:xfrm>
            <a:off x="2546374" y="622736"/>
            <a:ext cx="8657190" cy="0"/>
          </a:xfrm>
          <a:prstGeom prst="line">
            <a:avLst/>
          </a:prstGeom>
          <a:ln>
            <a:solidFill>
              <a:srgbClr val="1171B9"/>
            </a:solidFill>
          </a:ln>
        </p:spPr>
        <p:style>
          <a:lnRef idx="3">
            <a:schemeClr val="accent5"/>
          </a:lnRef>
          <a:fillRef idx="0">
            <a:schemeClr val="accent5"/>
          </a:fillRef>
          <a:effectRef idx="2">
            <a:schemeClr val="accent5"/>
          </a:effectRef>
          <a:fontRef idx="minor">
            <a:schemeClr val="tx1"/>
          </a:fontRef>
        </p:style>
      </p:cxnSp>
      <p:sp>
        <p:nvSpPr>
          <p:cNvPr id="4" name="Text Placeholder 3"/>
          <p:cNvSpPr>
            <a:spLocks noGrp="1"/>
          </p:cNvSpPr>
          <p:nvPr>
            <p:ph type="body" sz="quarter" idx="12"/>
          </p:nvPr>
        </p:nvSpPr>
        <p:spPr>
          <a:xfrm>
            <a:off x="851183" y="1172812"/>
            <a:ext cx="10420619" cy="4613275"/>
          </a:xfrm>
        </p:spPr>
        <p:txBody>
          <a:bodyPr/>
          <a:lstStyle>
            <a:lvl1pPr marL="228600" indent="-228600">
              <a:buFont typeface="Wingdings" charset="2"/>
              <a:buChar char="§"/>
              <a:defRPr>
                <a:latin typeface="+mj-lt"/>
              </a:defRPr>
            </a:lvl1pPr>
            <a:lvl2pPr marL="685800" indent="-228600">
              <a:buFont typeface="Wingdings" charset="2"/>
              <a:buChar char="§"/>
              <a:defRPr>
                <a:latin typeface="+mj-lt"/>
              </a:defRPr>
            </a:lvl2pPr>
            <a:lvl3pPr marL="1143000" indent="-228600">
              <a:buFont typeface="Wingdings" charset="2"/>
              <a:buChar char="§"/>
              <a:defRPr>
                <a:latin typeface="+mj-lt"/>
              </a:defRPr>
            </a:lvl3pPr>
            <a:lvl4pPr marL="1600200" indent="-228600">
              <a:buFont typeface="Wingdings" charset="2"/>
              <a:buChar char="§"/>
              <a:defRPr>
                <a:latin typeface="+mj-lt"/>
              </a:defRPr>
            </a:lvl4pPr>
            <a:lvl5pPr marL="2057400" indent="-228600">
              <a:buFont typeface="Wingdings" charset="2"/>
              <a:buChar cha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9" name="Picture 18">
            <a:extLst>
              <a:ext uri="{FF2B5EF4-FFF2-40B4-BE49-F238E27FC236}">
                <a16:creationId xmlns:a16="http://schemas.microsoft.com/office/drawing/2014/main" xmlns="" id="{54F9C46D-4950-4E5E-BCE5-49B8154EA0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51" y="233162"/>
            <a:ext cx="1589016" cy="419145"/>
          </a:xfrm>
          <a:prstGeom prst="rect">
            <a:avLst/>
          </a:prstGeom>
        </p:spPr>
      </p:pic>
    </p:spTree>
    <p:extLst>
      <p:ext uri="{BB962C8B-B14F-4D97-AF65-F5344CB8AC3E}">
        <p14:creationId xmlns:p14="http://schemas.microsoft.com/office/powerpoint/2010/main" val="31677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8E93A15-073B-46A7-B2F9-0F59735ABCC7}"/>
              </a:ext>
            </a:extLst>
          </p:cNvPr>
          <p:cNvSpPr/>
          <p:nvPr userDrawn="1"/>
        </p:nvSpPr>
        <p:spPr>
          <a:xfrm>
            <a:off x="1702367" y="6516932"/>
            <a:ext cx="9932475"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7" name="Rectangle 6">
            <a:extLst>
              <a:ext uri="{FF2B5EF4-FFF2-40B4-BE49-F238E27FC236}">
                <a16:creationId xmlns:a16="http://schemas.microsoft.com/office/drawing/2014/main" xmlns="" id="{C60050A2-6709-4CF8-BA70-67165B3DF0E9}"/>
              </a:ext>
            </a:extLst>
          </p:cNvPr>
          <p:cNvSpPr/>
          <p:nvPr userDrawn="1"/>
        </p:nvSpPr>
        <p:spPr>
          <a:xfrm flipH="1">
            <a:off x="11634842" y="6516932"/>
            <a:ext cx="560333"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a:p>
        </p:txBody>
      </p:sp>
      <p:sp>
        <p:nvSpPr>
          <p:cNvPr id="8" name="TextBox 7">
            <a:extLst>
              <a:ext uri="{FF2B5EF4-FFF2-40B4-BE49-F238E27FC236}">
                <a16:creationId xmlns:a16="http://schemas.microsoft.com/office/drawing/2014/main" xmlns="" id="{60D60C4A-2935-4528-882C-142EEC609EC9}"/>
              </a:ext>
            </a:extLst>
          </p:cNvPr>
          <p:cNvSpPr txBox="1"/>
          <p:nvPr userDrawn="1"/>
        </p:nvSpPr>
        <p:spPr>
          <a:xfrm>
            <a:off x="6707899" y="6556660"/>
            <a:ext cx="4891706" cy="261610"/>
          </a:xfrm>
          <a:prstGeom prst="rect">
            <a:avLst/>
          </a:prstGeom>
          <a:noFill/>
        </p:spPr>
        <p:txBody>
          <a:bodyPr wrap="square" rtlCol="0">
            <a:spAutoFit/>
          </a:bodyPr>
          <a:lstStyle/>
          <a:p>
            <a:pPr algn="r"/>
            <a:r>
              <a:rPr lang="en-US" sz="1100" dirty="0">
                <a:solidFill>
                  <a:prstClr val="white"/>
                </a:solidFill>
                <a:latin typeface="Calibri Light"/>
              </a:rPr>
              <a:t>www.mastechdigital.com</a:t>
            </a:r>
            <a:endParaRPr lang="en-IN" sz="1100" dirty="0">
              <a:solidFill>
                <a:prstClr val="white"/>
              </a:solidFill>
              <a:latin typeface="Calibri Light"/>
            </a:endParaRPr>
          </a:p>
        </p:txBody>
      </p:sp>
      <p:sp>
        <p:nvSpPr>
          <p:cNvPr id="9" name="TextBox 8">
            <a:extLst>
              <a:ext uri="{FF2B5EF4-FFF2-40B4-BE49-F238E27FC236}">
                <a16:creationId xmlns:a16="http://schemas.microsoft.com/office/drawing/2014/main" xmlns="" id="{744774B0-9273-43A5-86F2-030940EEFD2A}"/>
              </a:ext>
            </a:extLst>
          </p:cNvPr>
          <p:cNvSpPr txBox="1"/>
          <p:nvPr userDrawn="1"/>
        </p:nvSpPr>
        <p:spPr>
          <a:xfrm>
            <a:off x="11670519" y="6565124"/>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prstClr val="white"/>
                </a:solidFill>
              </a:rPr>
              <a:pPr algn="ctr">
                <a:lnSpc>
                  <a:spcPct val="90000"/>
                </a:lnSpc>
              </a:pPr>
              <a:t>‹#›</a:t>
            </a:fld>
            <a:endParaRPr lang="en-IN" sz="1100" dirty="0">
              <a:solidFill>
                <a:prstClr val="white"/>
              </a:solidFill>
            </a:endParaRPr>
          </a:p>
        </p:txBody>
      </p:sp>
      <p:sp>
        <p:nvSpPr>
          <p:cNvPr id="10" name="Rectangle 9">
            <a:extLst>
              <a:ext uri="{FF2B5EF4-FFF2-40B4-BE49-F238E27FC236}">
                <a16:creationId xmlns:a16="http://schemas.microsoft.com/office/drawing/2014/main" xmlns="" id="{DAE04C13-60C7-4340-8114-224595FE5BFE}"/>
              </a:ext>
            </a:extLst>
          </p:cNvPr>
          <p:cNvSpPr/>
          <p:nvPr userDrawn="1"/>
        </p:nvSpPr>
        <p:spPr>
          <a:xfrm flipH="1">
            <a:off x="-1" y="6516932"/>
            <a:ext cx="2184399" cy="34106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prstClr val="white"/>
              </a:solidFill>
            </a:endParaRPr>
          </a:p>
        </p:txBody>
      </p:sp>
      <p:sp>
        <p:nvSpPr>
          <p:cNvPr id="11" name="TextBox 10">
            <a:extLst>
              <a:ext uri="{FF2B5EF4-FFF2-40B4-BE49-F238E27FC236}">
                <a16:creationId xmlns:a16="http://schemas.microsoft.com/office/drawing/2014/main" xmlns="" id="{CAD0EFEC-27EE-440A-A731-DB0941EAD4D3}"/>
              </a:ext>
            </a:extLst>
          </p:cNvPr>
          <p:cNvSpPr txBox="1"/>
          <p:nvPr userDrawn="1"/>
        </p:nvSpPr>
        <p:spPr>
          <a:xfrm>
            <a:off x="32899" y="6564355"/>
            <a:ext cx="2013615" cy="246221"/>
          </a:xfrm>
          <a:prstGeom prst="rect">
            <a:avLst/>
          </a:prstGeom>
          <a:noFill/>
        </p:spPr>
        <p:txBody>
          <a:bodyPr wrap="square" rtlCol="0">
            <a:spAutoFit/>
          </a:bodyPr>
          <a:lstStyle/>
          <a:p>
            <a:pPr algn="ctr"/>
            <a:r>
              <a:rPr lang="en-US" sz="1000">
                <a:solidFill>
                  <a:prstClr val="white"/>
                </a:solidFill>
                <a:latin typeface="Calibri Light"/>
              </a:rPr>
              <a:t>CONFIDENTIAL AND RESTRICTED</a:t>
            </a:r>
            <a:endParaRPr lang="en-IN" sz="1000" dirty="0">
              <a:solidFill>
                <a:prstClr val="white"/>
              </a:solidFill>
              <a:latin typeface="Calibri Light"/>
            </a:endParaRPr>
          </a:p>
        </p:txBody>
      </p:sp>
      <p:sp>
        <p:nvSpPr>
          <p:cNvPr id="12" name="Rectangle 11">
            <a:extLst>
              <a:ext uri="{FF2B5EF4-FFF2-40B4-BE49-F238E27FC236}">
                <a16:creationId xmlns:a16="http://schemas.microsoft.com/office/drawing/2014/main" xmlns="" id="{9AB1C8AB-47B1-4DC2-976A-E938608D7965}"/>
              </a:ext>
            </a:extLst>
          </p:cNvPr>
          <p:cNvSpPr/>
          <p:nvPr userDrawn="1"/>
        </p:nvSpPr>
        <p:spPr>
          <a:xfrm>
            <a:off x="0" y="0"/>
            <a:ext cx="218439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C96F2A82-9D17-4C15-B60B-921420598332}"/>
              </a:ext>
            </a:extLst>
          </p:cNvPr>
          <p:cNvSpPr/>
          <p:nvPr userDrawn="1"/>
        </p:nvSpPr>
        <p:spPr>
          <a:xfrm>
            <a:off x="2184400" y="0"/>
            <a:ext cx="100107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784F8629-73F8-41F1-968F-F4640E15E623}"/>
              </a:ext>
            </a:extLst>
          </p:cNvPr>
          <p:cNvSpPr/>
          <p:nvPr userDrawn="1"/>
        </p:nvSpPr>
        <p:spPr>
          <a:xfrm>
            <a:off x="0" y="6449189"/>
            <a:ext cx="2184399"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5DE32C71-9471-40BD-AD07-64CA2851E2D5}"/>
              </a:ext>
            </a:extLst>
          </p:cNvPr>
          <p:cNvSpPr/>
          <p:nvPr userDrawn="1"/>
        </p:nvSpPr>
        <p:spPr>
          <a:xfrm>
            <a:off x="2184398" y="6449189"/>
            <a:ext cx="10010776" cy="4571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xmlns="" id="{AA2BABA9-B9EA-4F92-8F19-0BDDA702C563}"/>
              </a:ext>
            </a:extLst>
          </p:cNvPr>
          <p:cNvCxnSpPr/>
          <p:nvPr userDrawn="1"/>
        </p:nvCxnSpPr>
        <p:spPr>
          <a:xfrm flipV="1">
            <a:off x="11670519" y="6564356"/>
            <a:ext cx="0" cy="2454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4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eperato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alphaModFix amt="19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l="1012" t="9429" r="1399" b="8710"/>
          <a:stretch/>
        </p:blipFill>
        <p:spPr>
          <a:xfrm rot="10800000">
            <a:off x="0" y="45720"/>
            <a:ext cx="12192000" cy="6858000"/>
          </a:xfrm>
          <a:prstGeom prst="rect">
            <a:avLst/>
          </a:prstGeom>
        </p:spPr>
      </p:pic>
      <p:sp>
        <p:nvSpPr>
          <p:cNvPr id="7" name="Rectangle 6"/>
          <p:cNvSpPr/>
          <p:nvPr userDrawn="1"/>
        </p:nvSpPr>
        <p:spPr>
          <a:xfrm>
            <a:off x="0" y="6532045"/>
            <a:ext cx="12192001" cy="325956"/>
          </a:xfrm>
          <a:prstGeom prst="rect">
            <a:avLst/>
          </a:prstGeom>
          <a:gradFill flip="none" rotWithShape="1">
            <a:gsLst>
              <a:gs pos="0">
                <a:schemeClr val="bg1"/>
              </a:gs>
              <a:gs pos="46000">
                <a:srgbClr val="F48A16"/>
              </a:gs>
              <a:gs pos="73000">
                <a:srgbClr val="1171B9"/>
              </a:gs>
              <a:gs pos="98000">
                <a:srgbClr val="1171B9"/>
              </a:gs>
            </a:gsLst>
            <a:lin ang="10800000" scaled="1"/>
            <a:tileRect/>
          </a:gra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10" name="TextBox 9"/>
          <p:cNvSpPr txBox="1"/>
          <p:nvPr userDrawn="1"/>
        </p:nvSpPr>
        <p:spPr>
          <a:xfrm>
            <a:off x="5665932" y="6536734"/>
            <a:ext cx="5453982" cy="261610"/>
          </a:xfrm>
          <a:prstGeom prst="rect">
            <a:avLst/>
          </a:prstGeom>
          <a:noFill/>
        </p:spPr>
        <p:txBody>
          <a:bodyPr wrap="square" rtlCol="0">
            <a:spAutoFit/>
          </a:bodyPr>
          <a:lstStyle/>
          <a:p>
            <a:pPr algn="r"/>
            <a:r>
              <a:rPr lang="en-US" sz="1100" dirty="0">
                <a:solidFill>
                  <a:schemeClr val="tx1"/>
                </a:solidFill>
                <a:latin typeface="Calibri Light"/>
              </a:rPr>
              <a:t>www.mastechdigital.com</a:t>
            </a:r>
            <a:endParaRPr lang="en-IN" sz="1100" dirty="0">
              <a:solidFill>
                <a:schemeClr val="tx1"/>
              </a:solidFill>
              <a:latin typeface="Calibri Light"/>
            </a:endParaRPr>
          </a:p>
        </p:txBody>
      </p:sp>
      <p:sp>
        <p:nvSpPr>
          <p:cNvPr id="18" name="Rectangle 17"/>
          <p:cNvSpPr/>
          <p:nvPr userDrawn="1"/>
        </p:nvSpPr>
        <p:spPr>
          <a:xfrm>
            <a:off x="0" y="0"/>
            <a:ext cx="12195174" cy="45720"/>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userDrawn="1"/>
        </p:nvSpPr>
        <p:spPr>
          <a:xfrm>
            <a:off x="11554638" y="6532045"/>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schemeClr val="tx1"/>
                </a:solidFill>
              </a:rPr>
              <a:pPr algn="ctr">
                <a:lnSpc>
                  <a:spcPct val="90000"/>
                </a:lnSpc>
              </a:pPr>
              <a:t>‹#›</a:t>
            </a:fld>
            <a:endParaRPr lang="en-IN" sz="1100" dirty="0">
              <a:solidFill>
                <a:schemeClr val="tx1"/>
              </a:solidFill>
            </a:endParaRPr>
          </a:p>
        </p:txBody>
      </p:sp>
      <p:sp>
        <p:nvSpPr>
          <p:cNvPr id="11" name="TextBox 10"/>
          <p:cNvSpPr txBox="1"/>
          <p:nvPr userDrawn="1"/>
        </p:nvSpPr>
        <p:spPr>
          <a:xfrm>
            <a:off x="32899" y="6564356"/>
            <a:ext cx="1636571" cy="246221"/>
          </a:xfrm>
          <a:prstGeom prst="rect">
            <a:avLst/>
          </a:prstGeom>
          <a:noFill/>
        </p:spPr>
        <p:txBody>
          <a:bodyPr wrap="square" rtlCol="0">
            <a:spAutoFit/>
          </a:bodyPr>
          <a:lstStyle/>
          <a:p>
            <a:pPr algn="ctr"/>
            <a:r>
              <a:rPr lang="en-US" sz="1000">
                <a:solidFill>
                  <a:prstClr val="white"/>
                </a:solidFill>
                <a:latin typeface="Calibri Light"/>
              </a:rPr>
              <a:t>CLASSIFIED</a:t>
            </a:r>
            <a:endParaRPr lang="en-IN" sz="1000" dirty="0">
              <a:solidFill>
                <a:prstClr val="white"/>
              </a:solidFill>
              <a:latin typeface="Calibri Light"/>
            </a:endParaRPr>
          </a:p>
        </p:txBody>
      </p:sp>
      <p:sp>
        <p:nvSpPr>
          <p:cNvPr id="13" name="Title 1"/>
          <p:cNvSpPr>
            <a:spLocks noGrp="1"/>
          </p:cNvSpPr>
          <p:nvPr>
            <p:ph type="ctrTitle"/>
          </p:nvPr>
        </p:nvSpPr>
        <p:spPr>
          <a:xfrm>
            <a:off x="682752" y="1989163"/>
            <a:ext cx="9144000" cy="2387600"/>
          </a:xfrm>
        </p:spPr>
        <p:txBody>
          <a:bodyPr anchor="b"/>
          <a:lstStyle>
            <a:lvl1pPr algn="ctr">
              <a:defRPr sz="6000">
                <a:latin typeface="+mj-lt"/>
              </a:defRPr>
            </a:lvl1pPr>
          </a:lstStyle>
          <a:p>
            <a:r>
              <a:rPr lang="en-US"/>
              <a:t>Click to edit Master title style</a:t>
            </a:r>
            <a:endParaRPr lang="en-US" dirty="0"/>
          </a:p>
        </p:txBody>
      </p:sp>
      <p:sp>
        <p:nvSpPr>
          <p:cNvPr id="14" name="Subtitle 2"/>
          <p:cNvSpPr>
            <a:spLocks noGrp="1"/>
          </p:cNvSpPr>
          <p:nvPr>
            <p:ph type="subTitle" idx="1"/>
          </p:nvPr>
        </p:nvSpPr>
        <p:spPr>
          <a:xfrm>
            <a:off x="682752" y="4468838"/>
            <a:ext cx="9144000" cy="1655762"/>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xmlns="" id="{54F9C46D-4950-4E5E-BCE5-49B8154EA04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3351" y="233162"/>
            <a:ext cx="1589016" cy="419145"/>
          </a:xfrm>
          <a:prstGeom prst="rect">
            <a:avLst/>
          </a:prstGeom>
        </p:spPr>
      </p:pic>
    </p:spTree>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96296E-6 L 0.24922 -0.03634 " pathEditMode="relative" rAng="0" ptsTypes="AA">
                                      <p:cBhvr>
                                        <p:cTn id="6" dur="30000" fill="hold"/>
                                        <p:tgtEl>
                                          <p:spTgt spid="15"/>
                                        </p:tgtEl>
                                        <p:attrNameLst>
                                          <p:attrName>ppt_x</p:attrName>
                                          <p:attrName>ppt_y</p:attrName>
                                        </p:attrNameLst>
                                      </p:cBhvr>
                                      <p:rCtr x="12461" y="-1829"/>
                                    </p:animMotion>
                                  </p:childTnLst>
                                </p:cTn>
                              </p:par>
                              <p:par>
                                <p:cTn id="7" presetID="6" presetClass="emph" presetSubtype="0" accel="50000" decel="50000" fill="hold" nodeType="withEffect">
                                  <p:stCondLst>
                                    <p:cond delay="0"/>
                                  </p:stCondLst>
                                  <p:childTnLst>
                                    <p:animScale>
                                      <p:cBhvr>
                                        <p:cTn id="8" dur="30000" fill="hold"/>
                                        <p:tgtEl>
                                          <p:spTgt spid="1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0"/>
                                  </p:stCondLst>
                                  <p:childTnLst>
                                    <p:animMotion origin="layout" path="M 0.24922 -0.03634 L 0.12331 -0.03889 " pathEditMode="relative" rAng="0" ptsTypes="AA">
                                      <p:cBhvr>
                                        <p:cTn id="11" dur="30000" fill="hold"/>
                                        <p:tgtEl>
                                          <p:spTgt spid="15"/>
                                        </p:tgtEl>
                                        <p:attrNameLst>
                                          <p:attrName>ppt_x</p:attrName>
                                          <p:attrName>ppt_y</p:attrName>
                                        </p:attrNameLst>
                                      </p:cBhvr>
                                      <p:rCtr x="-6302" y="-139"/>
                                    </p:animMotion>
                                  </p:childTnLst>
                                </p:cTn>
                              </p:par>
                            </p:childTnLst>
                          </p:cTn>
                        </p:par>
                        <p:par>
                          <p:cTn id="12" fill="hold">
                            <p:stCondLst>
                              <p:cond delay="60000"/>
                            </p:stCondLst>
                            <p:childTnLst>
                              <p:par>
                                <p:cTn id="13" presetID="0" presetClass="path" presetSubtype="0" accel="50000" decel="50000" fill="hold" nodeType="afterEffect">
                                  <p:stCondLst>
                                    <p:cond delay="5000"/>
                                  </p:stCondLst>
                                  <p:childTnLst>
                                    <p:animMotion origin="layout" path="M 0.12331 -0.03889 L -0.24922 -0.07037 " pathEditMode="relative" rAng="0" ptsTypes="AA">
                                      <p:cBhvr>
                                        <p:cTn id="14" dur="30000" fill="hold"/>
                                        <p:tgtEl>
                                          <p:spTgt spid="15"/>
                                        </p:tgtEl>
                                        <p:attrNameLst>
                                          <p:attrName>ppt_x</p:attrName>
                                          <p:attrName>ppt_y</p:attrName>
                                        </p:attrNameLst>
                                      </p:cBhvr>
                                      <p:rCtr x="-18633" y="-1574"/>
                                    </p:animMotion>
                                  </p:childTnLst>
                                </p:cTn>
                              </p:par>
                            </p:childTnLst>
                          </p:cTn>
                        </p:par>
                        <p:par>
                          <p:cTn id="15" fill="hold">
                            <p:stCondLst>
                              <p:cond delay="95000"/>
                            </p:stCondLst>
                            <p:childTnLst>
                              <p:par>
                                <p:cTn id="16" presetID="0" presetClass="path" presetSubtype="0" accel="50000" decel="50000" fill="hold" nodeType="afterEffect">
                                  <p:stCondLst>
                                    <p:cond delay="5000"/>
                                  </p:stCondLst>
                                  <p:childTnLst>
                                    <p:animMotion origin="layout" path="M -0.24922 -0.07037 L -0.24922 -0.24861 " pathEditMode="relative" rAng="0" ptsTypes="AA">
                                      <p:cBhvr>
                                        <p:cTn id="17" dur="30000" fill="hold"/>
                                        <p:tgtEl>
                                          <p:spTgt spid="15"/>
                                        </p:tgtEl>
                                        <p:attrNameLst>
                                          <p:attrName>ppt_x</p:attrName>
                                          <p:attrName>ppt_y</p:attrName>
                                        </p:attrNameLst>
                                      </p:cBhvr>
                                      <p:rCtr x="0" y="-8912"/>
                                    </p:animMotion>
                                  </p:childTnLst>
                                </p:cTn>
                              </p:par>
                            </p:childTnLst>
                          </p:cTn>
                        </p:par>
                        <p:par>
                          <p:cTn id="18" fill="hold">
                            <p:stCondLst>
                              <p:cond delay="130000"/>
                            </p:stCondLst>
                            <p:childTnLst>
                              <p:par>
                                <p:cTn id="19" presetID="0" presetClass="path" presetSubtype="0" accel="50000" decel="50000" fill="hold" nodeType="afterEffect">
                                  <p:stCondLst>
                                    <p:cond delay="5000"/>
                                  </p:stCondLst>
                                  <p:childTnLst>
                                    <p:animMotion origin="layout" path="M -0.24922 -0.24861 L 0 -2.96296E-6 " pathEditMode="relative" rAng="0" ptsTypes="AA">
                                      <p:cBhvr>
                                        <p:cTn id="20" dur="30000" fill="hold"/>
                                        <p:tgtEl>
                                          <p:spTgt spid="15"/>
                                        </p:tgtEl>
                                        <p:attrNameLst>
                                          <p:attrName>ppt_x</p:attrName>
                                          <p:attrName>ppt_y</p:attrName>
                                        </p:attrNameLst>
                                      </p:cBhvr>
                                      <p:rCtr x="12461" y="12431"/>
                                    </p:animMotion>
                                  </p:childTnLst>
                                </p:cTn>
                              </p:par>
                              <p:par>
                                <p:cTn id="21" presetID="6" presetClass="emph" presetSubtype="0" accel="50000" decel="50000" fill="hold" nodeType="withEffect">
                                  <p:stCondLst>
                                    <p:cond delay="5000"/>
                                  </p:stCondLst>
                                  <p:childTnLst>
                                    <p:animScale>
                                      <p:cBhvr>
                                        <p:cTn id="22" dur="30000" fill="hold"/>
                                        <p:tgtEl>
                                          <p:spTgt spid="15"/>
                                        </p:tgtEl>
                                      </p:cBhvr>
                                      <p:by x="150000" y="150000"/>
                                      <p:to x="100000" y="100000"/>
                                    </p:animScale>
                                  </p:childTnLst>
                                </p:cTn>
                              </p:par>
                            </p:childTnLst>
                          </p:cTn>
                        </p:par>
                        <p:par>
                          <p:cTn id="23" fill="hold">
                            <p:stCondLst>
                              <p:cond delay="165000"/>
                            </p:stCondLst>
                            <p:childTnLst>
                              <p:par>
                                <p:cTn id="24" presetID="0" presetClass="path" presetSubtype="0" accel="50000" decel="50000" fill="hold" nodeType="afterEffect">
                                  <p:stCondLst>
                                    <p:cond delay="0"/>
                                  </p:stCondLst>
                                  <p:childTnLst>
                                    <p:animMotion origin="layout" path="M 0 -2.96296E-6 L 0 0.00023 " pathEditMode="relative" rAng="0" ptsTypes="AA">
                                      <p:cBhvr>
                                        <p:cTn id="25" dur="5000" fill="hold"/>
                                        <p:tgtEl>
                                          <p:spTgt spid="15"/>
                                        </p:tgtEl>
                                        <p:attrNameLst>
                                          <p:attrName>ppt_x</p:attrName>
                                          <p:attrName>ppt_y</p:attrName>
                                        </p:attrNameLst>
                                      </p:cBhvr>
                                      <p:rCtr x="0" y="0"/>
                                    </p:animMotion>
                                  </p:childTnLst>
                                </p:cTn>
                              </p:par>
                            </p:childTnLst>
                          </p:cTn>
                        </p:par>
                      </p:childTnLst>
                    </p:cTn>
                  </p:par>
                </p:childTnLst>
              </p:cTn>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alphaModFix/>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l="1007" t="9429" r="1399" b="8710"/>
          <a:stretch/>
        </p:blipFill>
        <p:spPr>
          <a:xfrm>
            <a:off x="-426" y="0"/>
            <a:ext cx="12192852" cy="6858000"/>
          </a:xfrm>
          <a:prstGeom prst="rect">
            <a:avLst/>
          </a:prstGeom>
        </p:spPr>
      </p:pic>
    </p:spTree>
    <p:extLst>
      <p:ext uri="{BB962C8B-B14F-4D97-AF65-F5344CB8AC3E}">
        <p14:creationId xmlns:p14="http://schemas.microsoft.com/office/powerpoint/2010/main" val="120462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539 -0.0213 L 0.32005 -0.0213 " pathEditMode="relative" ptsTypes="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seq concurrent="1">
              <p:cTn id="7" repeatCount="indefinite" restart="whenNotActive" fill="hold" evtFilter="cancelBubble" nodeType="interactiveSeq">
                <p:stCondLst>
                  <p:cond delay="indefinite"/>
                  <p:cond evt="onBegin" delay="0">
                    <p:tn val="1"/>
                  </p:cond>
                </p:stCondLst>
                <p:endSync evt="end" delay="0">
                  <p:rtn val="all"/>
                </p:endSync>
                <p:childTnLst>
                  <p:par>
                    <p:cTn id="8" fill="hold">
                      <p:stCondLst>
                        <p:cond delay="0"/>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 0 L -0.17174 0.00718 " pathEditMode="relative" rAng="0" ptsTypes="AA">
                                      <p:cBhvr>
                                        <p:cTn id="11" dur="30000" fill="hold"/>
                                        <p:tgtEl>
                                          <p:spTgt spid="6"/>
                                        </p:tgtEl>
                                        <p:attrNameLst>
                                          <p:attrName>ppt_x</p:attrName>
                                          <p:attrName>ppt_y</p:attrName>
                                        </p:attrNameLst>
                                      </p:cBhvr>
                                      <p:rCtr x="-8594" y="347"/>
                                    </p:animMotion>
                                  </p:childTnLst>
                                </p:cTn>
                              </p:par>
                              <p:par>
                                <p:cTn id="12" presetID="6" presetClass="emph" presetSubtype="0" accel="50000" decel="50000" fill="hold" nodeType="withEffect">
                                  <p:stCondLst>
                                    <p:cond delay="0"/>
                                  </p:stCondLst>
                                  <p:childTnLst>
                                    <p:animScale>
                                      <p:cBhvr>
                                        <p:cTn id="13" dur="30000" fill="hold"/>
                                        <p:tgtEl>
                                          <p:spTgt spid="6"/>
                                        </p:tgtEl>
                                      </p:cBhvr>
                                      <p:by x="150000" y="150000"/>
                                    </p:animScale>
                                  </p:childTnLst>
                                </p:cTn>
                              </p:par>
                            </p:childTnLst>
                          </p:cTn>
                        </p:par>
                        <p:par>
                          <p:cTn id="14" fill="hold">
                            <p:stCondLst>
                              <p:cond delay="30000"/>
                            </p:stCondLst>
                            <p:childTnLst>
                              <p:par>
                                <p:cTn id="15" presetID="0" presetClass="path" presetSubtype="0" accel="50000" decel="50000" fill="hold" nodeType="afterEffect">
                                  <p:stCondLst>
                                    <p:cond delay="5000"/>
                                  </p:stCondLst>
                                  <p:childTnLst>
                                    <p:animMotion origin="layout" path="M -0.17174 0.00718 L -0.24922 0.02917 " pathEditMode="relative" rAng="0" ptsTypes="AA">
                                      <p:cBhvr>
                                        <p:cTn id="16" dur="30000" fill="hold"/>
                                        <p:tgtEl>
                                          <p:spTgt spid="6"/>
                                        </p:tgtEl>
                                        <p:attrNameLst>
                                          <p:attrName>ppt_x</p:attrName>
                                          <p:attrName>ppt_y</p:attrName>
                                        </p:attrNameLst>
                                      </p:cBhvr>
                                      <p:rCtr x="-3880" y="1088"/>
                                    </p:animMotion>
                                  </p:childTnLst>
                                </p:cTn>
                              </p:par>
                            </p:childTnLst>
                          </p:cTn>
                        </p:par>
                        <p:par>
                          <p:cTn id="17" fill="hold">
                            <p:stCondLst>
                              <p:cond delay="65000"/>
                            </p:stCondLst>
                            <p:childTnLst>
                              <p:par>
                                <p:cTn id="18" presetID="0" presetClass="path" presetSubtype="0" accel="50000" decel="50000" fill="hold" nodeType="afterEffect">
                                  <p:stCondLst>
                                    <p:cond delay="5000"/>
                                  </p:stCondLst>
                                  <p:childTnLst>
                                    <p:animMotion origin="layout" path="M -0.24922 0.02917 L -0.24922 -0.2088 " pathEditMode="relative" rAng="0" ptsTypes="AA">
                                      <p:cBhvr>
                                        <p:cTn id="19" dur="30000" fill="hold"/>
                                        <p:tgtEl>
                                          <p:spTgt spid="6"/>
                                        </p:tgtEl>
                                        <p:attrNameLst>
                                          <p:attrName>ppt_x</p:attrName>
                                          <p:attrName>ppt_y</p:attrName>
                                        </p:attrNameLst>
                                      </p:cBhvr>
                                      <p:rCtr x="0" y="-11898"/>
                                    </p:animMotion>
                                  </p:childTnLst>
                                </p:cTn>
                              </p:par>
                            </p:childTnLst>
                          </p:cTn>
                        </p:par>
                        <p:par>
                          <p:cTn id="20" fill="hold">
                            <p:stCondLst>
                              <p:cond delay="100000"/>
                            </p:stCondLst>
                            <p:childTnLst>
                              <p:par>
                                <p:cTn id="21" presetID="0" presetClass="path" presetSubtype="0" accel="50000" decel="50000" fill="hold" nodeType="afterEffect">
                                  <p:stCondLst>
                                    <p:cond delay="5000"/>
                                  </p:stCondLst>
                                  <p:childTnLst>
                                    <p:animMotion origin="layout" path="M -0.24922 -0.2088 L -0.24922 0.24861 " pathEditMode="relative" rAng="0" ptsTypes="AA">
                                      <p:cBhvr>
                                        <p:cTn id="22" dur="30000" fill="hold"/>
                                        <p:tgtEl>
                                          <p:spTgt spid="6"/>
                                        </p:tgtEl>
                                        <p:attrNameLst>
                                          <p:attrName>ppt_x</p:attrName>
                                          <p:attrName>ppt_y</p:attrName>
                                        </p:attrNameLst>
                                      </p:cBhvr>
                                      <p:rCtr x="0" y="22870"/>
                                    </p:animMotion>
                                  </p:childTnLst>
                                </p:cTn>
                              </p:par>
                            </p:childTnLst>
                          </p:cTn>
                        </p:par>
                        <p:par>
                          <p:cTn id="23" fill="hold">
                            <p:stCondLst>
                              <p:cond delay="135000"/>
                            </p:stCondLst>
                            <p:childTnLst>
                              <p:par>
                                <p:cTn id="24" presetID="0" presetClass="path" presetSubtype="0" accel="50000" decel="50000" fill="hold" nodeType="afterEffect">
                                  <p:stCondLst>
                                    <p:cond delay="5000"/>
                                  </p:stCondLst>
                                  <p:childTnLst>
                                    <p:animMotion origin="layout" path="M -0.24922 0.24861 L 0 0 " pathEditMode="relative" rAng="0" ptsTypes="AA">
                                      <p:cBhvr>
                                        <p:cTn id="25" dur="30000" fill="hold"/>
                                        <p:tgtEl>
                                          <p:spTgt spid="6"/>
                                        </p:tgtEl>
                                        <p:attrNameLst>
                                          <p:attrName>ppt_x</p:attrName>
                                          <p:attrName>ppt_y</p:attrName>
                                        </p:attrNameLst>
                                      </p:cBhvr>
                                      <p:rCtr x="12461" y="-12431"/>
                                    </p:animMotion>
                                  </p:childTnLst>
                                </p:cTn>
                              </p:par>
                              <p:par>
                                <p:cTn id="26" presetID="6" presetClass="emph" presetSubtype="0" accel="50000" decel="50000" fill="hold" nodeType="withEffect">
                                  <p:stCondLst>
                                    <p:cond delay="5000"/>
                                  </p:stCondLst>
                                  <p:childTnLst>
                                    <p:animScale>
                                      <p:cBhvr>
                                        <p:cTn id="27" dur="30000" fill="hold"/>
                                        <p:tgtEl>
                                          <p:spTgt spid="6"/>
                                        </p:tgtEl>
                                      </p:cBhvr>
                                      <p:by x="150000" y="150000"/>
                                      <p:to x="100000" y="100000"/>
                                    </p:animScale>
                                  </p:childTnLst>
                                </p:cTn>
                              </p:par>
                            </p:childTnLst>
                          </p:cTn>
                        </p:par>
                        <p:par>
                          <p:cTn id="28" fill="hold">
                            <p:stCondLst>
                              <p:cond delay="170000"/>
                            </p:stCondLst>
                            <p:childTnLst>
                              <p:par>
                                <p:cTn id="29" presetID="0" presetClass="path" presetSubtype="0" accel="50000" decel="50000" fill="hold" nodeType="afterEffect">
                                  <p:stCondLst>
                                    <p:cond delay="0"/>
                                  </p:stCondLst>
                                  <p:childTnLst>
                                    <p:animMotion origin="layout" path="M 0 0 L 0 0.00023 " pathEditMode="relative" rAng="0" ptsTypes="AA">
                                      <p:cBhvr>
                                        <p:cTn id="30" dur="5000" fill="hold"/>
                                        <p:tgtEl>
                                          <p:spTgt spid="6"/>
                                        </p:tgtEl>
                                        <p:attrNameLst>
                                          <p:attrName>ppt_x</p:attrName>
                                          <p:attrName>ppt_y</p:attrName>
                                        </p:attrNameLst>
                                      </p:cBhvr>
                                      <p:rCtr x="0" y="0"/>
                                    </p:animMotion>
                                  </p:childTnLst>
                                </p:cTn>
                              </p:par>
                            </p:childTnLst>
                          </p:cTn>
                        </p:par>
                      </p:childTnLst>
                    </p:cTn>
                  </p:par>
                </p:childTnLst>
              </p:cTn>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7C292-8BDD-440F-92D1-A1D8D0AF3082}" type="datetimeFigureOut">
              <a:rPr lang="en-US" smtClean="0"/>
              <a:t>11/16/17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B125F-A598-4A07-AC12-2B744DFEFA7F}" type="slidenum">
              <a:rPr lang="en-US" smtClean="0"/>
              <a:t>‹#›</a:t>
            </a:fld>
            <a:endParaRPr lang="en-US"/>
          </a:p>
        </p:txBody>
      </p:sp>
    </p:spTree>
    <p:extLst>
      <p:ext uri="{BB962C8B-B14F-4D97-AF65-F5344CB8AC3E}">
        <p14:creationId xmlns:p14="http://schemas.microsoft.com/office/powerpoint/2010/main" val="252004065"/>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6" r:id="rId3"/>
    <p:sldLayoutId id="2147483665" r:id="rId4"/>
    <p:sldLayoutId id="2147483661"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9" Type="http://schemas.openxmlformats.org/officeDocument/2006/relationships/image" Target="../media/image33.png"/><Relationship Id="rId20" Type="http://schemas.openxmlformats.org/officeDocument/2006/relationships/image" Target="../media/image44.jpeg"/><Relationship Id="rId21" Type="http://schemas.openxmlformats.org/officeDocument/2006/relationships/image" Target="../media/image45.png"/><Relationship Id="rId22" Type="http://schemas.openxmlformats.org/officeDocument/2006/relationships/image" Target="../media/image46.jpe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jpeg"/><Relationship Id="rId26" Type="http://schemas.openxmlformats.org/officeDocument/2006/relationships/image" Target="../media/image50.png"/><Relationship Id="rId27" Type="http://schemas.openxmlformats.org/officeDocument/2006/relationships/image" Target="../media/image51.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9.png"/><Relationship Id="rId5" Type="http://schemas.openxmlformats.org/officeDocument/2006/relationships/image" Target="../media/image52.jpeg"/><Relationship Id="rId6" Type="http://schemas.openxmlformats.org/officeDocument/2006/relationships/image" Target="../media/image53.jpeg"/><Relationship Id="rId7" Type="http://schemas.openxmlformats.org/officeDocument/2006/relationships/image" Target="../media/image54.jpeg"/><Relationship Id="rId8" Type="http://schemas.openxmlformats.org/officeDocument/2006/relationships/image" Target="../media/image55.jpeg"/><Relationship Id="rId9" Type="http://schemas.openxmlformats.org/officeDocument/2006/relationships/image" Target="../media/image56.jpeg"/><Relationship Id="rId10" Type="http://schemas.openxmlformats.org/officeDocument/2006/relationships/image" Target="../media/image57.jpe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hyperlink" Target="https://www.linkedin.com/in/mooabbas/?ppe=1" TargetMode="External"/><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hyperlink" Target="https://www.linkedin.com/in/infotrellis/" TargetMode="External"/><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hyperlink" Target="https://www.linkedin.com/in/zahid-naeem-8a11523/" TargetMode="External"/><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hyperlink" Target="https://www.linkedin.com/in/davidborean/?ppe=1" TargetMode="External"/><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hyperlink" Target="https://www.linkedin.com/in/kumaransasikanthan/" TargetMode="External"/><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9.jpeg"/><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9.png"/><Relationship Id="rId5" Type="http://schemas.openxmlformats.org/officeDocument/2006/relationships/image" Target="../media/image61.jpe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6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xmlns="" id="{4CEA5372-D0FD-42F4-AA2B-2B4C45D8B8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28508" y="-7871"/>
            <a:ext cx="12235492" cy="6872988"/>
          </a:xfrm>
          <a:prstGeom prst="rect">
            <a:avLst/>
          </a:prstGeom>
        </p:spPr>
      </p:pic>
      <p:grpSp>
        <p:nvGrpSpPr>
          <p:cNvPr id="2" name="Group 1">
            <a:extLst>
              <a:ext uri="{FF2B5EF4-FFF2-40B4-BE49-F238E27FC236}">
                <a16:creationId xmlns:a16="http://schemas.microsoft.com/office/drawing/2014/main" xmlns="" id="{1C6B90B6-D261-4497-B7BD-20EEEDCA30DE}"/>
              </a:ext>
            </a:extLst>
          </p:cNvPr>
          <p:cNvGrpSpPr/>
          <p:nvPr/>
        </p:nvGrpSpPr>
        <p:grpSpPr>
          <a:xfrm>
            <a:off x="-28507" y="2507582"/>
            <a:ext cx="7441333" cy="2022446"/>
            <a:chOff x="-28507" y="2732434"/>
            <a:chExt cx="7441333" cy="2022446"/>
          </a:xfrm>
        </p:grpSpPr>
        <p:sp>
          <p:nvSpPr>
            <p:cNvPr id="5" name="Rectangle 4">
              <a:extLst>
                <a:ext uri="{FF2B5EF4-FFF2-40B4-BE49-F238E27FC236}">
                  <a16:creationId xmlns:a16="http://schemas.microsoft.com/office/drawing/2014/main" xmlns="" id="{8CA68FEB-7F6F-4760-B014-696CE5669944}"/>
                </a:ext>
              </a:extLst>
            </p:cNvPr>
            <p:cNvSpPr/>
            <p:nvPr/>
          </p:nvSpPr>
          <p:spPr>
            <a:xfrm>
              <a:off x="-28064" y="2732434"/>
              <a:ext cx="7373257" cy="1049151"/>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E78423CF-B5C3-4283-B89B-31D1D87A76F8}"/>
                </a:ext>
              </a:extLst>
            </p:cNvPr>
            <p:cNvSpPr txBox="1"/>
            <p:nvPr/>
          </p:nvSpPr>
          <p:spPr>
            <a:xfrm>
              <a:off x="97626" y="2888857"/>
              <a:ext cx="7315200" cy="584775"/>
            </a:xfrm>
            <a:prstGeom prst="rect">
              <a:avLst/>
            </a:prstGeom>
            <a:noFill/>
          </p:spPr>
          <p:txBody>
            <a:bodyPr wrap="square" rtlCol="0">
              <a:spAutoFit/>
            </a:bodyPr>
            <a:lstStyle/>
            <a:p>
              <a:r>
                <a:rPr lang="en-IN" altLang="en-US" sz="3200" b="1" dirty="0">
                  <a:solidFill>
                    <a:srgbClr val="F48A16"/>
                  </a:solidFill>
                  <a:effectLst>
                    <a:outerShdw blurRad="38100" dist="38100" dir="2700000" algn="tl">
                      <a:srgbClr val="000000">
                        <a:alpha val="43137"/>
                      </a:srgbClr>
                    </a:outerShdw>
                  </a:effectLst>
                  <a:latin typeface="+mj-lt"/>
                </a:rPr>
                <a:t>THE MASTECH INFOTRELLIS ADVANTAGE</a:t>
              </a:r>
            </a:p>
          </p:txBody>
        </p:sp>
        <p:sp>
          <p:nvSpPr>
            <p:cNvPr id="7" name="Rectangle 6">
              <a:extLst>
                <a:ext uri="{FF2B5EF4-FFF2-40B4-BE49-F238E27FC236}">
                  <a16:creationId xmlns:a16="http://schemas.microsoft.com/office/drawing/2014/main" xmlns="" id="{04115612-018B-4A71-8152-EB3B24ECE2D7}"/>
                </a:ext>
              </a:extLst>
            </p:cNvPr>
            <p:cNvSpPr/>
            <p:nvPr/>
          </p:nvSpPr>
          <p:spPr>
            <a:xfrm>
              <a:off x="-28507" y="3619017"/>
              <a:ext cx="7373257" cy="1135863"/>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8" name="TextBox 7">
              <a:extLst>
                <a:ext uri="{FF2B5EF4-FFF2-40B4-BE49-F238E27FC236}">
                  <a16:creationId xmlns:a16="http://schemas.microsoft.com/office/drawing/2014/main" xmlns="" id="{E90B6AC9-9238-4302-8A77-CD9C6F9CE99C}"/>
                </a:ext>
              </a:extLst>
            </p:cNvPr>
            <p:cNvSpPr txBox="1"/>
            <p:nvPr/>
          </p:nvSpPr>
          <p:spPr>
            <a:xfrm>
              <a:off x="97626" y="3466638"/>
              <a:ext cx="6690108" cy="892552"/>
            </a:xfrm>
            <a:prstGeom prst="rect">
              <a:avLst/>
            </a:prstGeom>
            <a:noFill/>
          </p:spPr>
          <p:txBody>
            <a:bodyPr wrap="square" rtlCol="0">
              <a:spAutoFit/>
            </a:bodyPr>
            <a:lstStyle/>
            <a:p>
              <a:r>
                <a:rPr lang="en-US" altLang="en-US" sz="2600" dirty="0">
                  <a:solidFill>
                    <a:schemeClr val="tx1">
                      <a:lumMod val="65000"/>
                      <a:lumOff val="35000"/>
                    </a:schemeClr>
                  </a:solidFill>
                  <a:latin typeface="+mj-lt"/>
                </a:rPr>
                <a:t>INFORMATION MANAGEMENT CONSULTING AND TECHNOLOGY</a:t>
              </a:r>
            </a:p>
          </p:txBody>
        </p:sp>
      </p:grpSp>
      <p:pic>
        <p:nvPicPr>
          <p:cNvPr id="9" name="Picture 8" descr="A picture containing object&#10;&#10;Description generated with high confidence">
            <a:extLst>
              <a:ext uri="{FF2B5EF4-FFF2-40B4-BE49-F238E27FC236}">
                <a16:creationId xmlns:a16="http://schemas.microsoft.com/office/drawing/2014/main" xmlns="" id="{C44A809F-6611-416D-93BC-F5A6F6B92E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318" y="265580"/>
            <a:ext cx="3145367" cy="829674"/>
          </a:xfrm>
          <a:prstGeom prst="rect">
            <a:avLst/>
          </a:prstGeom>
        </p:spPr>
      </p:pic>
    </p:spTree>
    <p:extLst>
      <p:ext uri="{BB962C8B-B14F-4D97-AF65-F5344CB8AC3E}">
        <p14:creationId xmlns:p14="http://schemas.microsoft.com/office/powerpoint/2010/main" val="370909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Technical and Functional Practices</a:t>
            </a:r>
          </a:p>
        </p:txBody>
      </p:sp>
      <p:grpSp>
        <p:nvGrpSpPr>
          <p:cNvPr id="5" name="Group 4">
            <a:extLst>
              <a:ext uri="{FF2B5EF4-FFF2-40B4-BE49-F238E27FC236}">
                <a16:creationId xmlns:a16="http://schemas.microsoft.com/office/drawing/2014/main" xmlns="" id="{CEA0AA71-26E1-4FC1-88D6-EBE74A2C8A03}"/>
              </a:ext>
            </a:extLst>
          </p:cNvPr>
          <p:cNvGrpSpPr/>
          <p:nvPr/>
        </p:nvGrpSpPr>
        <p:grpSpPr>
          <a:xfrm>
            <a:off x="1942252" y="738198"/>
            <a:ext cx="10030327" cy="5527135"/>
            <a:chOff x="1942252" y="738198"/>
            <a:chExt cx="10030327" cy="5527135"/>
          </a:xfrm>
        </p:grpSpPr>
        <p:grpSp>
          <p:nvGrpSpPr>
            <p:cNvPr id="4" name="Group 3">
              <a:extLst>
                <a:ext uri="{FF2B5EF4-FFF2-40B4-BE49-F238E27FC236}">
                  <a16:creationId xmlns:a16="http://schemas.microsoft.com/office/drawing/2014/main" xmlns="" id="{5FE3CB1E-EDB7-4A15-AE79-F41EF3CE39D2}"/>
                </a:ext>
              </a:extLst>
            </p:cNvPr>
            <p:cNvGrpSpPr/>
            <p:nvPr/>
          </p:nvGrpSpPr>
          <p:grpSpPr>
            <a:xfrm>
              <a:off x="2010238" y="738198"/>
              <a:ext cx="9894354" cy="4093815"/>
              <a:chOff x="1906869" y="738198"/>
              <a:chExt cx="9894354" cy="4093815"/>
            </a:xfrm>
          </p:grpSpPr>
          <p:sp>
            <p:nvSpPr>
              <p:cNvPr id="9" name="Rectangle 8">
                <a:extLst>
                  <a:ext uri="{FF2B5EF4-FFF2-40B4-BE49-F238E27FC236}">
                    <a16:creationId xmlns:a16="http://schemas.microsoft.com/office/drawing/2014/main" xmlns="" id="{7B5CD1E7-2D8A-4F7A-852C-ADFF85545298}"/>
                  </a:ext>
                </a:extLst>
              </p:cNvPr>
              <p:cNvSpPr/>
              <p:nvPr/>
            </p:nvSpPr>
            <p:spPr>
              <a:xfrm>
                <a:off x="1906869" y="738198"/>
                <a:ext cx="2145202" cy="407842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xmlns="" id="{868E928F-15B3-40F4-A74F-D56256EE5D4A}"/>
                  </a:ext>
                </a:extLst>
              </p:cNvPr>
              <p:cNvSpPr/>
              <p:nvPr/>
            </p:nvSpPr>
            <p:spPr>
              <a:xfrm>
                <a:off x="4489920" y="738198"/>
                <a:ext cx="2145202" cy="407842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xmlns="" id="{15A3E26A-60A6-4322-B46C-F39EE4A0565C}"/>
                  </a:ext>
                </a:extLst>
              </p:cNvPr>
              <p:cNvSpPr/>
              <p:nvPr/>
            </p:nvSpPr>
            <p:spPr>
              <a:xfrm>
                <a:off x="7072970" y="738199"/>
                <a:ext cx="2145202" cy="407842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xmlns="" id="{AF120532-FABA-45AA-AF58-1506DA81C351}"/>
                  </a:ext>
                </a:extLst>
              </p:cNvPr>
              <p:cNvSpPr/>
              <p:nvPr/>
            </p:nvSpPr>
            <p:spPr>
              <a:xfrm>
                <a:off x="9656021" y="738199"/>
                <a:ext cx="2145202" cy="407842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xmlns="" id="{4C64C045-00D1-4C8D-9648-F94462A6165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3236" y="864775"/>
                <a:ext cx="1738569" cy="1493294"/>
              </a:xfrm>
              <a:prstGeom prst="rect">
                <a:avLst/>
              </a:prstGeom>
              <a:ln>
                <a:noFill/>
              </a:ln>
              <a:effectLst>
                <a:innerShdw blurRad="114300">
                  <a:prstClr val="black"/>
                </a:innerShdw>
              </a:effectLst>
            </p:spPr>
          </p:pic>
          <p:pic>
            <p:nvPicPr>
              <p:cNvPr id="66" name="Picture 65" descr="A person wearing a suit and tie&#10;&#10;Description generated with very high confidence">
                <a:extLst>
                  <a:ext uri="{FF2B5EF4-FFF2-40B4-BE49-F238E27FC236}">
                    <a16:creationId xmlns:a16="http://schemas.microsoft.com/office/drawing/2014/main" xmlns="" id="{F9B8314B-12FF-42F2-A9EB-3FF608116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00749" y="864775"/>
                <a:ext cx="1757441" cy="1493294"/>
              </a:xfrm>
              <a:prstGeom prst="rect">
                <a:avLst/>
              </a:prstGeom>
              <a:ln>
                <a:noFill/>
              </a:ln>
              <a:effectLst>
                <a:innerShdw blurRad="114300">
                  <a:prstClr val="black"/>
                </a:innerShdw>
              </a:effectLst>
            </p:spPr>
          </p:pic>
          <p:pic>
            <p:nvPicPr>
              <p:cNvPr id="67" name="Picture 66" descr="A picture containing person, indoor, man, table&#10;&#10;Description generated with very high confidence">
                <a:extLst>
                  <a:ext uri="{FF2B5EF4-FFF2-40B4-BE49-F238E27FC236}">
                    <a16:creationId xmlns:a16="http://schemas.microsoft.com/office/drawing/2014/main" xmlns="" id="{E893F504-E552-49FE-80EE-CB892A9093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5168" y="864775"/>
                <a:ext cx="1739687" cy="1493294"/>
              </a:xfrm>
              <a:prstGeom prst="rect">
                <a:avLst/>
              </a:prstGeom>
              <a:ln>
                <a:noFill/>
              </a:ln>
              <a:effectLst>
                <a:innerShdw blurRad="114300">
                  <a:prstClr val="black"/>
                </a:innerShdw>
              </a:effectLst>
            </p:spPr>
          </p:pic>
          <p:pic>
            <p:nvPicPr>
              <p:cNvPr id="68" name="Picture 67" descr="A picture containing indoor, man, person&#10;&#10;Description generated with high confidence">
                <a:extLst>
                  <a:ext uri="{FF2B5EF4-FFF2-40B4-BE49-F238E27FC236}">
                    <a16:creationId xmlns:a16="http://schemas.microsoft.com/office/drawing/2014/main" xmlns="" id="{D2ECA579-8C34-44E3-AC94-0C65C087B8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9859337" y="848740"/>
                <a:ext cx="1738569" cy="1493294"/>
              </a:xfrm>
              <a:prstGeom prst="rect">
                <a:avLst/>
              </a:prstGeom>
              <a:ln>
                <a:noFill/>
              </a:ln>
              <a:effectLst>
                <a:innerShdw blurRad="114300">
                  <a:prstClr val="black"/>
                </a:innerShdw>
              </a:effectLst>
            </p:spPr>
          </p:pic>
          <p:sp>
            <p:nvSpPr>
              <p:cNvPr id="69" name="TextBox 68">
                <a:extLst>
                  <a:ext uri="{FF2B5EF4-FFF2-40B4-BE49-F238E27FC236}">
                    <a16:creationId xmlns:a16="http://schemas.microsoft.com/office/drawing/2014/main" xmlns="" id="{66603FA5-D253-4303-A95E-6E82B14947C1}"/>
                  </a:ext>
                </a:extLst>
              </p:cNvPr>
              <p:cNvSpPr txBox="1"/>
              <p:nvPr/>
            </p:nvSpPr>
            <p:spPr>
              <a:xfrm>
                <a:off x="1906869" y="2401994"/>
                <a:ext cx="2145202" cy="1692771"/>
              </a:xfrm>
              <a:prstGeom prst="rect">
                <a:avLst/>
              </a:prstGeom>
              <a:noFill/>
            </p:spPr>
            <p:txBody>
              <a:bodyPr wrap="square" rtlCol="0">
                <a:spAutoFit/>
              </a:bodyPr>
              <a:lstStyle/>
              <a:p>
                <a:pPr algn="ctr"/>
                <a:r>
                  <a:rPr lang="en-IN" sz="1400" b="1" dirty="0">
                    <a:solidFill>
                      <a:schemeClr val="bg1"/>
                    </a:solidFill>
                    <a:latin typeface="+mj-lt"/>
                  </a:rPr>
                  <a:t>Master Data </a:t>
                </a:r>
                <a:br>
                  <a:rPr lang="en-IN" sz="1400" b="1" dirty="0">
                    <a:solidFill>
                      <a:schemeClr val="bg1"/>
                    </a:solidFill>
                    <a:latin typeface="+mj-lt"/>
                  </a:rPr>
                </a:br>
                <a:r>
                  <a:rPr lang="en-IN" sz="1400" b="1" dirty="0">
                    <a:solidFill>
                      <a:schemeClr val="bg1"/>
                    </a:solidFill>
                    <a:latin typeface="+mj-lt"/>
                  </a:rPr>
                  <a:t>Management</a:t>
                </a:r>
              </a:p>
              <a:p>
                <a:pPr marL="266700" indent="-171450">
                  <a:lnSpc>
                    <a:spcPct val="150000"/>
                  </a:lnSpc>
                  <a:spcBef>
                    <a:spcPts val="300"/>
                  </a:spcBef>
                  <a:buFont typeface="Arial" panose="020B0604020202020204" pitchFamily="34" charset="0"/>
                  <a:buChar char="•"/>
                </a:pPr>
                <a:r>
                  <a:rPr lang="en-US" sz="1100" dirty="0">
                    <a:solidFill>
                      <a:schemeClr val="bg1"/>
                    </a:solidFill>
                    <a:latin typeface="+mj-lt"/>
                  </a:rPr>
                  <a:t>IBM MDM</a:t>
                </a:r>
              </a:p>
              <a:p>
                <a:pPr marL="266700" indent="-171450">
                  <a:lnSpc>
                    <a:spcPct val="150000"/>
                  </a:lnSpc>
                  <a:spcBef>
                    <a:spcPts val="300"/>
                  </a:spcBef>
                  <a:buFont typeface="Arial" panose="020B0604020202020204" pitchFamily="34" charset="0"/>
                  <a:buChar char="•"/>
                </a:pPr>
                <a:r>
                  <a:rPr lang="en-US" sz="1100" dirty="0">
                    <a:solidFill>
                      <a:schemeClr val="bg1"/>
                    </a:solidFill>
                    <a:latin typeface="+mj-lt"/>
                  </a:rPr>
                  <a:t>IBM RDM</a:t>
                </a:r>
              </a:p>
              <a:p>
                <a:pPr marL="266700" indent="-171450">
                  <a:lnSpc>
                    <a:spcPct val="150000"/>
                  </a:lnSpc>
                  <a:spcBef>
                    <a:spcPts val="300"/>
                  </a:spcBef>
                  <a:buFont typeface="Arial" panose="020B0604020202020204" pitchFamily="34" charset="0"/>
                  <a:buChar char="•"/>
                </a:pPr>
                <a:r>
                  <a:rPr lang="en-US" sz="1100" dirty="0">
                    <a:solidFill>
                      <a:schemeClr val="bg1"/>
                    </a:solidFill>
                    <a:latin typeface="+mj-lt"/>
                  </a:rPr>
                  <a:t>Microsoft MDM</a:t>
                </a:r>
              </a:p>
              <a:p>
                <a:pPr marL="266700" indent="-171450">
                  <a:lnSpc>
                    <a:spcPct val="150000"/>
                  </a:lnSpc>
                  <a:spcBef>
                    <a:spcPts val="300"/>
                  </a:spcBef>
                  <a:buFont typeface="Arial" panose="020B0604020202020204" pitchFamily="34" charset="0"/>
                  <a:buChar char="•"/>
                </a:pPr>
                <a:r>
                  <a:rPr lang="en-US" sz="1100" dirty="0" err="1">
                    <a:solidFill>
                      <a:schemeClr val="bg1"/>
                    </a:solidFill>
                    <a:latin typeface="+mj-lt"/>
                  </a:rPr>
                  <a:t>Informatica</a:t>
                </a:r>
                <a:r>
                  <a:rPr lang="en-US" sz="1100" dirty="0">
                    <a:solidFill>
                      <a:schemeClr val="bg1"/>
                    </a:solidFill>
                    <a:latin typeface="+mj-lt"/>
                  </a:rPr>
                  <a:t> MDM</a:t>
                </a:r>
              </a:p>
            </p:txBody>
          </p:sp>
          <p:sp>
            <p:nvSpPr>
              <p:cNvPr id="70" name="TextBox 69">
                <a:extLst>
                  <a:ext uri="{FF2B5EF4-FFF2-40B4-BE49-F238E27FC236}">
                    <a16:creationId xmlns:a16="http://schemas.microsoft.com/office/drawing/2014/main" xmlns="" id="{D3288D33-C435-4E72-BF50-9455E2CB1E69}"/>
                  </a:ext>
                </a:extLst>
              </p:cNvPr>
              <p:cNvSpPr txBox="1"/>
              <p:nvPr/>
            </p:nvSpPr>
            <p:spPr>
              <a:xfrm>
                <a:off x="4489919" y="2423661"/>
                <a:ext cx="2145202" cy="2408352"/>
              </a:xfrm>
              <a:prstGeom prst="rect">
                <a:avLst/>
              </a:prstGeom>
              <a:noFill/>
            </p:spPr>
            <p:txBody>
              <a:bodyPr wrap="square" rtlCol="0">
                <a:spAutoFit/>
              </a:bodyPr>
              <a:lstStyle/>
              <a:p>
                <a:pPr algn="ctr"/>
                <a:r>
                  <a:rPr lang="en-IN" sz="1400" b="1" dirty="0">
                    <a:solidFill>
                      <a:schemeClr val="bg1"/>
                    </a:solidFill>
                    <a:latin typeface="+mj-lt"/>
                  </a:rPr>
                  <a:t>Data </a:t>
                </a:r>
                <a:br>
                  <a:rPr lang="en-IN" sz="1400" b="1" dirty="0">
                    <a:solidFill>
                      <a:schemeClr val="bg1"/>
                    </a:solidFill>
                    <a:latin typeface="+mj-lt"/>
                  </a:rPr>
                </a:br>
                <a:r>
                  <a:rPr lang="en-IN" sz="1400" b="1" dirty="0">
                    <a:solidFill>
                      <a:schemeClr val="bg1"/>
                    </a:solidFill>
                    <a:latin typeface="+mj-lt"/>
                  </a:rPr>
                  <a:t>Integration</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Microsoft SSIS</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IBM DataStage</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Netezza</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Informatica ETL</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Talend</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WebSphere Cast Iron</a:t>
                </a:r>
              </a:p>
              <a:p>
                <a:pPr marL="266700" indent="-171450">
                  <a:lnSpc>
                    <a:spcPts val="1800"/>
                  </a:lnSpc>
                  <a:spcBef>
                    <a:spcPts val="300"/>
                  </a:spcBef>
                  <a:buFont typeface="Arial" panose="020B0604020202020204" pitchFamily="34" charset="0"/>
                  <a:buChar char="•"/>
                </a:pPr>
                <a:r>
                  <a:rPr lang="it-IT" sz="1100" dirty="0">
                    <a:solidFill>
                      <a:schemeClr val="bg1"/>
                    </a:solidFill>
                    <a:latin typeface="+mj-lt"/>
                  </a:rPr>
                  <a:t>SAP PI</a:t>
                </a:r>
              </a:p>
            </p:txBody>
          </p:sp>
          <p:sp>
            <p:nvSpPr>
              <p:cNvPr id="71" name="TextBox 70">
                <a:extLst>
                  <a:ext uri="{FF2B5EF4-FFF2-40B4-BE49-F238E27FC236}">
                    <a16:creationId xmlns:a16="http://schemas.microsoft.com/office/drawing/2014/main" xmlns="" id="{9E4E5236-0AB7-4545-A6B6-CEA92EC633F8}"/>
                  </a:ext>
                </a:extLst>
              </p:cNvPr>
              <p:cNvSpPr txBox="1"/>
              <p:nvPr/>
            </p:nvSpPr>
            <p:spPr>
              <a:xfrm>
                <a:off x="7072410" y="2423661"/>
                <a:ext cx="2145202" cy="2392963"/>
              </a:xfrm>
              <a:prstGeom prst="rect">
                <a:avLst/>
              </a:prstGeom>
              <a:noFill/>
            </p:spPr>
            <p:txBody>
              <a:bodyPr wrap="square" rtlCol="0">
                <a:spAutoFit/>
              </a:bodyPr>
              <a:lstStyle/>
              <a:p>
                <a:pPr algn="ctr"/>
                <a:r>
                  <a:rPr lang="en-IN" sz="1400" b="1" dirty="0">
                    <a:solidFill>
                      <a:schemeClr val="bg1"/>
                    </a:solidFill>
                    <a:latin typeface="+mj-lt"/>
                  </a:rPr>
                  <a:t>Data Quality, Profiling and Reporting</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Microsoft SSRS</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Microsoft Power BI</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Microsoft SSAS</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IBM Cognos</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Tableau</a:t>
                </a:r>
                <a:endParaRPr lang="en-US" sz="1100" dirty="0">
                  <a:solidFill>
                    <a:schemeClr val="bg1"/>
                  </a:solidFill>
                  <a:latin typeface="+mj-lt"/>
                </a:endParaRP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Mastech InfoTrellis Veriscope</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IBM Information Analyzer</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Informatica Data Quality</a:t>
                </a:r>
              </a:p>
              <a:p>
                <a:pPr marL="266700" indent="-171450">
                  <a:lnSpc>
                    <a:spcPct val="100000"/>
                  </a:lnSpc>
                  <a:spcBef>
                    <a:spcPts val="300"/>
                  </a:spcBef>
                  <a:buFont typeface="Arial" panose="020B0604020202020204" pitchFamily="34" charset="0"/>
                  <a:buChar char="•"/>
                </a:pPr>
                <a:r>
                  <a:rPr lang="it-IT" sz="1100" dirty="0">
                    <a:solidFill>
                      <a:schemeClr val="bg1"/>
                    </a:solidFill>
                    <a:latin typeface="+mj-lt"/>
                  </a:rPr>
                  <a:t>TIBCO Spotfire</a:t>
                </a:r>
              </a:p>
            </p:txBody>
          </p:sp>
          <p:sp>
            <p:nvSpPr>
              <p:cNvPr id="72" name="TextBox 71">
                <a:extLst>
                  <a:ext uri="{FF2B5EF4-FFF2-40B4-BE49-F238E27FC236}">
                    <a16:creationId xmlns:a16="http://schemas.microsoft.com/office/drawing/2014/main" xmlns="" id="{1169AF8E-4346-4318-849B-94389759C3B4}"/>
                  </a:ext>
                </a:extLst>
              </p:cNvPr>
              <p:cNvSpPr txBox="1"/>
              <p:nvPr/>
            </p:nvSpPr>
            <p:spPr>
              <a:xfrm>
                <a:off x="9654901" y="2401994"/>
                <a:ext cx="2145202" cy="1985159"/>
              </a:xfrm>
              <a:prstGeom prst="rect">
                <a:avLst/>
              </a:prstGeom>
              <a:noFill/>
            </p:spPr>
            <p:txBody>
              <a:bodyPr wrap="square" rtlCol="0">
                <a:spAutoFit/>
              </a:bodyPr>
              <a:lstStyle/>
              <a:p>
                <a:pPr algn="ctr"/>
                <a:r>
                  <a:rPr lang="en-IN" sz="1400" b="1" dirty="0">
                    <a:solidFill>
                      <a:schemeClr val="bg1"/>
                    </a:solidFill>
                    <a:latin typeface="+mj-lt"/>
                  </a:rPr>
                  <a:t>Big </a:t>
                </a:r>
                <a:br>
                  <a:rPr lang="en-IN" sz="1400" b="1" dirty="0">
                    <a:solidFill>
                      <a:schemeClr val="bg1"/>
                    </a:solidFill>
                    <a:latin typeface="+mj-lt"/>
                  </a:rPr>
                </a:br>
                <a:r>
                  <a:rPr lang="en-IN" sz="1400" b="1" dirty="0">
                    <a:solidFill>
                      <a:schemeClr val="bg1"/>
                    </a:solidFill>
                    <a:latin typeface="+mj-lt"/>
                  </a:rPr>
                  <a:t>Data</a:t>
                </a:r>
              </a:p>
              <a:p>
                <a:pPr marL="266700" indent="-171450">
                  <a:lnSpc>
                    <a:spcPct val="150000"/>
                  </a:lnSpc>
                  <a:spcBef>
                    <a:spcPts val="300"/>
                  </a:spcBef>
                  <a:buFont typeface="Arial" panose="020B0604020202020204" pitchFamily="34" charset="0"/>
                  <a:buChar char="•"/>
                </a:pPr>
                <a:r>
                  <a:rPr lang="it-IT" sz="1100" dirty="0">
                    <a:solidFill>
                      <a:schemeClr val="bg1"/>
                    </a:solidFill>
                    <a:latin typeface="+mj-lt"/>
                  </a:rPr>
                  <a:t>Mastech InfoTrellis AllSight</a:t>
                </a:r>
              </a:p>
              <a:p>
                <a:pPr marL="266700" indent="-171450">
                  <a:lnSpc>
                    <a:spcPct val="150000"/>
                  </a:lnSpc>
                  <a:spcBef>
                    <a:spcPts val="300"/>
                  </a:spcBef>
                  <a:buFont typeface="Arial" panose="020B0604020202020204" pitchFamily="34" charset="0"/>
                  <a:buChar char="•"/>
                </a:pPr>
                <a:r>
                  <a:rPr lang="it-IT" sz="1100" dirty="0">
                    <a:solidFill>
                      <a:schemeClr val="bg1"/>
                    </a:solidFill>
                    <a:latin typeface="+mj-lt"/>
                  </a:rPr>
                  <a:t>Cloudera</a:t>
                </a:r>
              </a:p>
              <a:p>
                <a:pPr marL="266700" indent="-171450">
                  <a:lnSpc>
                    <a:spcPct val="150000"/>
                  </a:lnSpc>
                  <a:spcBef>
                    <a:spcPts val="300"/>
                  </a:spcBef>
                  <a:buFont typeface="Arial" panose="020B0604020202020204" pitchFamily="34" charset="0"/>
                  <a:buChar char="•"/>
                </a:pPr>
                <a:r>
                  <a:rPr lang="it-IT" sz="1100" dirty="0">
                    <a:solidFill>
                      <a:schemeClr val="bg1"/>
                    </a:solidFill>
                    <a:latin typeface="+mj-lt"/>
                  </a:rPr>
                  <a:t>Hortonworks</a:t>
                </a:r>
              </a:p>
              <a:p>
                <a:pPr marL="266700" indent="-171450">
                  <a:lnSpc>
                    <a:spcPct val="150000"/>
                  </a:lnSpc>
                  <a:spcBef>
                    <a:spcPts val="300"/>
                  </a:spcBef>
                  <a:buFont typeface="Arial" panose="020B0604020202020204" pitchFamily="34" charset="0"/>
                  <a:buChar char="•"/>
                </a:pPr>
                <a:r>
                  <a:rPr lang="it-IT" sz="1100" dirty="0">
                    <a:solidFill>
                      <a:schemeClr val="bg1"/>
                    </a:solidFill>
                    <a:latin typeface="+mj-lt"/>
                  </a:rPr>
                  <a:t>BigInsights</a:t>
                </a:r>
              </a:p>
              <a:p>
                <a:pPr marL="266700" indent="-171450">
                  <a:lnSpc>
                    <a:spcPct val="150000"/>
                  </a:lnSpc>
                  <a:spcBef>
                    <a:spcPts val="300"/>
                  </a:spcBef>
                  <a:buFont typeface="Arial" panose="020B0604020202020204" pitchFamily="34" charset="0"/>
                  <a:buChar char="•"/>
                </a:pPr>
                <a:r>
                  <a:rPr lang="it-IT" sz="1100" dirty="0">
                    <a:solidFill>
                      <a:schemeClr val="bg1"/>
                    </a:solidFill>
                    <a:latin typeface="+mj-lt"/>
                  </a:rPr>
                  <a:t>Apache Hadoop</a:t>
                </a:r>
              </a:p>
            </p:txBody>
          </p:sp>
        </p:grpSp>
        <p:sp>
          <p:nvSpPr>
            <p:cNvPr id="76" name="Rounded Rectangle 31">
              <a:extLst>
                <a:ext uri="{FF2B5EF4-FFF2-40B4-BE49-F238E27FC236}">
                  <a16:creationId xmlns:a16="http://schemas.microsoft.com/office/drawing/2014/main" xmlns="" id="{BD7BA33D-D392-4B1C-A966-FB01429C36EB}"/>
                </a:ext>
              </a:extLst>
            </p:cNvPr>
            <p:cNvSpPr/>
            <p:nvPr/>
          </p:nvSpPr>
          <p:spPr>
            <a:xfrm>
              <a:off x="1942252" y="5891968"/>
              <a:ext cx="10030327"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Program Management</a:t>
              </a:r>
            </a:p>
          </p:txBody>
        </p:sp>
        <p:sp>
          <p:nvSpPr>
            <p:cNvPr id="77" name="Rounded Rectangle 33">
              <a:extLst>
                <a:ext uri="{FF2B5EF4-FFF2-40B4-BE49-F238E27FC236}">
                  <a16:creationId xmlns:a16="http://schemas.microsoft.com/office/drawing/2014/main" xmlns="" id="{B03023CC-849D-44B0-8725-DF75672E8271}"/>
                </a:ext>
              </a:extLst>
            </p:cNvPr>
            <p:cNvSpPr/>
            <p:nvPr/>
          </p:nvSpPr>
          <p:spPr>
            <a:xfrm>
              <a:off x="1942252" y="5413828"/>
              <a:ext cx="10030327"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Business Analysis</a:t>
              </a:r>
            </a:p>
          </p:txBody>
        </p:sp>
        <p:sp>
          <p:nvSpPr>
            <p:cNvPr id="78" name="Rounded Rectangle 34">
              <a:extLst>
                <a:ext uri="{FF2B5EF4-FFF2-40B4-BE49-F238E27FC236}">
                  <a16:creationId xmlns:a16="http://schemas.microsoft.com/office/drawing/2014/main" xmlns="" id="{2FF705FC-CFC5-41CC-9847-C45522055369}"/>
                </a:ext>
              </a:extLst>
            </p:cNvPr>
            <p:cNvSpPr/>
            <p:nvPr/>
          </p:nvSpPr>
          <p:spPr>
            <a:xfrm>
              <a:off x="1942252" y="4935688"/>
              <a:ext cx="10030327"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Quality Assurance</a:t>
              </a:r>
            </a:p>
          </p:txBody>
        </p:sp>
      </p:grpSp>
      <p:sp>
        <p:nvSpPr>
          <p:cNvPr id="24" name="TextBox 23">
            <a:extLst>
              <a:ext uri="{FF2B5EF4-FFF2-40B4-BE49-F238E27FC236}">
                <a16:creationId xmlns:a16="http://schemas.microsoft.com/office/drawing/2014/main" xmlns="" id="{9C964163-7787-4B63-80CF-4A07C7B3EBB7}"/>
              </a:ext>
            </a:extLst>
          </p:cNvPr>
          <p:cNvSpPr txBox="1"/>
          <p:nvPr/>
        </p:nvSpPr>
        <p:spPr>
          <a:xfrm>
            <a:off x="189007" y="5349756"/>
            <a:ext cx="1854831" cy="1015663"/>
          </a:xfrm>
          <a:prstGeom prst="rect">
            <a:avLst/>
          </a:prstGeom>
          <a:noFill/>
        </p:spPr>
        <p:txBody>
          <a:bodyPr wrap="square" rtlCol="0">
            <a:spAutoFit/>
          </a:bodyPr>
          <a:lstStyle/>
          <a:p>
            <a:r>
              <a:rPr lang="en-IN" sz="2000" b="1" dirty="0">
                <a:solidFill>
                  <a:srgbClr val="F48A16"/>
                </a:solidFill>
                <a:latin typeface="+mj-lt"/>
              </a:rPr>
              <a:t>This version is sent to OCOT client</a:t>
            </a:r>
          </a:p>
        </p:txBody>
      </p:sp>
    </p:spTree>
    <p:extLst>
      <p:ext uri="{BB962C8B-B14F-4D97-AF65-F5344CB8AC3E}">
        <p14:creationId xmlns:p14="http://schemas.microsoft.com/office/powerpoint/2010/main" val="1969375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Smart MDM</a:t>
            </a:r>
            <a:r>
              <a:rPr lang="en-IN" sz="2400" baseline="34000" dirty="0"/>
              <a:t>TM  </a:t>
            </a:r>
            <a:r>
              <a:rPr lang="en-IN" dirty="0"/>
              <a:t>Delivery Methodology</a:t>
            </a:r>
            <a:r>
              <a:rPr lang="en-IN" baseline="34000" dirty="0"/>
              <a:t> </a:t>
            </a:r>
          </a:p>
        </p:txBody>
      </p:sp>
      <p:sp>
        <p:nvSpPr>
          <p:cNvPr id="64" name="TextBox 63">
            <a:extLst>
              <a:ext uri="{FF2B5EF4-FFF2-40B4-BE49-F238E27FC236}">
                <a16:creationId xmlns:a16="http://schemas.microsoft.com/office/drawing/2014/main" xmlns="" id="{EEC2DB78-8C98-4D99-93E8-5A37FE3582BF}"/>
              </a:ext>
            </a:extLst>
          </p:cNvPr>
          <p:cNvSpPr txBox="1"/>
          <p:nvPr/>
        </p:nvSpPr>
        <p:spPr>
          <a:xfrm>
            <a:off x="189007" y="5667602"/>
            <a:ext cx="2411366" cy="707886"/>
          </a:xfrm>
          <a:prstGeom prst="rect">
            <a:avLst/>
          </a:prstGeom>
          <a:noFill/>
        </p:spPr>
        <p:txBody>
          <a:bodyPr wrap="none" rtlCol="0">
            <a:spAutoFit/>
          </a:bodyPr>
          <a:lstStyle/>
          <a:p>
            <a:r>
              <a:rPr lang="en-IN" sz="2000" b="1" dirty="0">
                <a:solidFill>
                  <a:srgbClr val="F48A16"/>
                </a:solidFill>
                <a:latin typeface="+mj-lt"/>
              </a:rPr>
              <a:t>Option 1:</a:t>
            </a:r>
          </a:p>
          <a:p>
            <a:r>
              <a:rPr lang="en-IN" sz="2000" b="1" dirty="0">
                <a:solidFill>
                  <a:srgbClr val="F48A16"/>
                </a:solidFill>
                <a:latin typeface="+mj-lt"/>
              </a:rPr>
              <a:t>For MDM Clients Only</a:t>
            </a:r>
          </a:p>
        </p:txBody>
      </p:sp>
      <p:sp>
        <p:nvSpPr>
          <p:cNvPr id="47" name="Text Placeholder 2">
            <a:extLst>
              <a:ext uri="{FF2B5EF4-FFF2-40B4-BE49-F238E27FC236}">
                <a16:creationId xmlns:a16="http://schemas.microsoft.com/office/drawing/2014/main" xmlns="" id="{9F4FB849-1E9F-4A37-93C6-9DB4779C640D}"/>
              </a:ext>
            </a:extLst>
          </p:cNvPr>
          <p:cNvSpPr txBox="1">
            <a:spLocks/>
          </p:cNvSpPr>
          <p:nvPr/>
        </p:nvSpPr>
        <p:spPr>
          <a:xfrm>
            <a:off x="574575" y="1351773"/>
            <a:ext cx="4117345" cy="3939540"/>
          </a:xfrm>
          <a:prstGeom prst="rect">
            <a:avLst/>
          </a:prstGeom>
          <a:solidFill>
            <a:schemeClr val="bg1"/>
          </a:solidFill>
          <a:ln w="28575">
            <a:noFill/>
          </a:ln>
        </p:spPr>
        <p:txBody>
          <a:bodyPr vert="horz" wrap="square" lIns="91440" tIns="45720" rIns="91440" bIns="45720" rtlCol="0" anchor="ctr">
            <a:spAutoFit/>
          </a:bodyPr>
          <a:lstStyle>
            <a:lvl1pPr marL="342900" indent="-342900" algn="l" defTabSz="914400" rtl="0" eaLnBrk="1" latinLnBrk="0" hangingPunct="1">
              <a:spcBef>
                <a:spcPct val="20000"/>
              </a:spcBef>
              <a:buClr>
                <a:schemeClr val="tx2"/>
              </a:buClr>
              <a:buSzPct val="120000"/>
              <a:buFont typeface="Wingdings" pitchFamily="2" charset="2"/>
              <a:buChar char="§"/>
              <a:defRPr sz="2000" kern="1200">
                <a:solidFill>
                  <a:schemeClr val="tx1"/>
                </a:solidFill>
                <a:latin typeface="+mn-lt"/>
                <a:ea typeface="+mn-ea"/>
                <a:cs typeface="+mn-cs"/>
              </a:defRPr>
            </a:lvl1pPr>
            <a:lvl2pPr marL="671513" indent="-300038"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1028700" indent="-3429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3pPr>
            <a:lvl4pPr marL="1257300" indent="-228600" algn="l" defTabSz="914400" rtl="0" eaLnBrk="1" latinLnBrk="0" hangingPunct="1">
              <a:spcBef>
                <a:spcPct val="20000"/>
              </a:spcBef>
              <a:buClr>
                <a:schemeClr val="tx2"/>
              </a:buClr>
              <a:buSzPct val="100000"/>
              <a:buFont typeface="Arial" pitchFamily="34" charset="0"/>
              <a:buChar char="–"/>
              <a:defRPr sz="2000" kern="1200">
                <a:solidFill>
                  <a:schemeClr val="tx1"/>
                </a:solidFill>
                <a:latin typeface="+mn-lt"/>
                <a:ea typeface="+mn-ea"/>
                <a:cs typeface="+mn-cs"/>
              </a:defRPr>
            </a:lvl4pPr>
            <a:lvl5pPr marL="1500188" indent="-200025" algn="l" defTabSz="914400" rtl="0" eaLnBrk="1" latinLnBrk="0" hangingPunct="1">
              <a:spcBef>
                <a:spcPct val="20000"/>
              </a:spcBef>
              <a:buClr>
                <a:schemeClr val="tx2"/>
              </a:buClr>
              <a:buSzPct val="8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179388">
              <a:lnSpc>
                <a:spcPct val="150000"/>
              </a:lnSpc>
              <a:spcBef>
                <a:spcPts val="600"/>
              </a:spcBef>
              <a:buClr>
                <a:schemeClr val="bg2">
                  <a:lumMod val="25000"/>
                </a:schemeClr>
              </a:buClr>
              <a:buFont typeface="Arial" panose="020B0604020202020204" pitchFamily="34" charset="0"/>
              <a:buChar char="•"/>
            </a:pPr>
            <a:r>
              <a:rPr lang="en-US" sz="1600" dirty="0">
                <a:solidFill>
                  <a:schemeClr val="bg2">
                    <a:lumMod val="25000"/>
                  </a:schemeClr>
                </a:solidFill>
                <a:latin typeface="+mj-lt"/>
              </a:rPr>
              <a:t>Mastech InfoTrellis Smart MDM™ is a common sense approach based on parts of Rational Unified Process (RUP) and Agile development methodologies </a:t>
            </a:r>
          </a:p>
          <a:p>
            <a:pPr marL="269875" indent="-179388">
              <a:lnSpc>
                <a:spcPct val="150000"/>
              </a:lnSpc>
              <a:spcBef>
                <a:spcPts val="600"/>
              </a:spcBef>
              <a:buClr>
                <a:schemeClr val="bg2">
                  <a:lumMod val="25000"/>
                </a:schemeClr>
              </a:buClr>
              <a:buFont typeface="Arial" panose="020B0604020202020204" pitchFamily="34" charset="0"/>
              <a:buChar char="•"/>
            </a:pPr>
            <a:r>
              <a:rPr lang="en-US" sz="1600" dirty="0">
                <a:solidFill>
                  <a:schemeClr val="bg2">
                    <a:lumMod val="25000"/>
                  </a:schemeClr>
                </a:solidFill>
                <a:latin typeface="+mj-lt"/>
              </a:rPr>
              <a:t>It blends deliverables with accountability and requires customer focused teams to collaborate and deliver a high-quality MDM solution</a:t>
            </a:r>
          </a:p>
          <a:p>
            <a:pPr marL="269875" indent="-179388">
              <a:lnSpc>
                <a:spcPct val="150000"/>
              </a:lnSpc>
              <a:spcBef>
                <a:spcPts val="600"/>
              </a:spcBef>
              <a:buClr>
                <a:schemeClr val="bg2">
                  <a:lumMod val="25000"/>
                </a:schemeClr>
              </a:buClr>
              <a:buFont typeface="Arial" panose="020B0604020202020204" pitchFamily="34" charset="0"/>
              <a:buChar char="•"/>
            </a:pPr>
            <a:r>
              <a:rPr lang="en-US" sz="1600" dirty="0">
                <a:solidFill>
                  <a:schemeClr val="bg2">
                    <a:lumMod val="25000"/>
                  </a:schemeClr>
                </a:solidFill>
                <a:latin typeface="+mj-lt"/>
              </a:rPr>
              <a:t>It provides tried and tested methods to ensure success for MDM programs</a:t>
            </a:r>
          </a:p>
        </p:txBody>
      </p:sp>
      <p:pic>
        <p:nvPicPr>
          <p:cNvPr id="5" name="Picture 4">
            <a:extLst>
              <a:ext uri="{FF2B5EF4-FFF2-40B4-BE49-F238E27FC236}">
                <a16:creationId xmlns:a16="http://schemas.microsoft.com/office/drawing/2014/main" xmlns="" id="{6B7281D3-E8F5-408F-A56A-4223CC5177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8564" y="783256"/>
            <a:ext cx="5763239" cy="5505147"/>
          </a:xfrm>
          <a:prstGeom prst="rect">
            <a:avLst/>
          </a:prstGeom>
        </p:spPr>
      </p:pic>
    </p:spTree>
    <p:extLst>
      <p:ext uri="{BB962C8B-B14F-4D97-AF65-F5344CB8AC3E}">
        <p14:creationId xmlns:p14="http://schemas.microsoft.com/office/powerpoint/2010/main" val="4047334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Smart MDM</a:t>
            </a:r>
            <a:r>
              <a:rPr lang="en-IN" sz="2400" baseline="34000" dirty="0"/>
              <a:t>TM  </a:t>
            </a:r>
            <a:r>
              <a:rPr lang="en-IN" dirty="0"/>
              <a:t>Phases</a:t>
            </a:r>
            <a:endParaRPr lang="en-IN" baseline="34000" dirty="0"/>
          </a:p>
        </p:txBody>
      </p:sp>
      <p:sp>
        <p:nvSpPr>
          <p:cNvPr id="64" name="TextBox 63">
            <a:extLst>
              <a:ext uri="{FF2B5EF4-FFF2-40B4-BE49-F238E27FC236}">
                <a16:creationId xmlns:a16="http://schemas.microsoft.com/office/drawing/2014/main" xmlns="" id="{EEC2DB78-8C98-4D99-93E8-5A37FE3582BF}"/>
              </a:ext>
            </a:extLst>
          </p:cNvPr>
          <p:cNvSpPr txBox="1"/>
          <p:nvPr/>
        </p:nvSpPr>
        <p:spPr>
          <a:xfrm>
            <a:off x="225583" y="5740754"/>
            <a:ext cx="2179571" cy="677108"/>
          </a:xfrm>
          <a:prstGeom prst="rect">
            <a:avLst/>
          </a:prstGeom>
          <a:noFill/>
        </p:spPr>
        <p:txBody>
          <a:bodyPr wrap="none" rtlCol="0">
            <a:spAutoFit/>
          </a:bodyPr>
          <a:lstStyle/>
          <a:p>
            <a:r>
              <a:rPr lang="en-IN" sz="2000" b="1" dirty="0">
                <a:solidFill>
                  <a:srgbClr val="F48A16"/>
                </a:solidFill>
                <a:latin typeface="+mj-lt"/>
              </a:rPr>
              <a:t>Option 1:</a:t>
            </a:r>
          </a:p>
          <a:p>
            <a:r>
              <a:rPr lang="en-IN" b="1" dirty="0">
                <a:solidFill>
                  <a:srgbClr val="F48A16"/>
                </a:solidFill>
                <a:latin typeface="+mj-lt"/>
              </a:rPr>
              <a:t>For MDM Clients Only</a:t>
            </a:r>
          </a:p>
        </p:txBody>
      </p:sp>
      <p:pic>
        <p:nvPicPr>
          <p:cNvPr id="7" name="Picture 6" descr="A screenshot of a video game&#10;&#10;Description generated with high confidence">
            <a:extLst>
              <a:ext uri="{FF2B5EF4-FFF2-40B4-BE49-F238E27FC236}">
                <a16:creationId xmlns:a16="http://schemas.microsoft.com/office/drawing/2014/main" xmlns="" id="{D102B1BF-8840-43C9-94E9-61C857B60B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87712" y="713232"/>
            <a:ext cx="9642113" cy="5643968"/>
          </a:xfrm>
          <a:prstGeom prst="rect">
            <a:avLst/>
          </a:prstGeom>
        </p:spPr>
      </p:pic>
    </p:spTree>
    <p:extLst>
      <p:ext uri="{BB962C8B-B14F-4D97-AF65-F5344CB8AC3E}">
        <p14:creationId xmlns:p14="http://schemas.microsoft.com/office/powerpoint/2010/main" val="492610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Smart Delivery Methodology</a:t>
            </a:r>
            <a:r>
              <a:rPr lang="en-IN" baseline="34000" dirty="0"/>
              <a:t> </a:t>
            </a:r>
          </a:p>
        </p:txBody>
      </p:sp>
      <p:sp>
        <p:nvSpPr>
          <p:cNvPr id="64" name="TextBox 63">
            <a:extLst>
              <a:ext uri="{FF2B5EF4-FFF2-40B4-BE49-F238E27FC236}">
                <a16:creationId xmlns:a16="http://schemas.microsoft.com/office/drawing/2014/main" xmlns="" id="{EEC2DB78-8C98-4D99-93E8-5A37FE3582BF}"/>
              </a:ext>
            </a:extLst>
          </p:cNvPr>
          <p:cNvSpPr txBox="1"/>
          <p:nvPr/>
        </p:nvSpPr>
        <p:spPr>
          <a:xfrm>
            <a:off x="189007" y="5667602"/>
            <a:ext cx="2505238" cy="707886"/>
          </a:xfrm>
          <a:prstGeom prst="rect">
            <a:avLst/>
          </a:prstGeom>
          <a:noFill/>
        </p:spPr>
        <p:txBody>
          <a:bodyPr wrap="none" rtlCol="0">
            <a:spAutoFit/>
          </a:bodyPr>
          <a:lstStyle/>
          <a:p>
            <a:r>
              <a:rPr lang="en-IN" sz="2000" b="1" dirty="0">
                <a:solidFill>
                  <a:srgbClr val="F48A16"/>
                </a:solidFill>
                <a:latin typeface="+mj-lt"/>
              </a:rPr>
              <a:t>Option 2:</a:t>
            </a:r>
          </a:p>
          <a:p>
            <a:r>
              <a:rPr lang="en-IN" sz="2000" b="1" dirty="0">
                <a:solidFill>
                  <a:srgbClr val="F48A16"/>
                </a:solidFill>
                <a:latin typeface="+mj-lt"/>
              </a:rPr>
              <a:t>For All Services Clients</a:t>
            </a:r>
          </a:p>
        </p:txBody>
      </p:sp>
      <p:sp>
        <p:nvSpPr>
          <p:cNvPr id="47" name="Text Placeholder 2">
            <a:extLst>
              <a:ext uri="{FF2B5EF4-FFF2-40B4-BE49-F238E27FC236}">
                <a16:creationId xmlns:a16="http://schemas.microsoft.com/office/drawing/2014/main" xmlns="" id="{9F4FB849-1E9F-4A37-93C6-9DB4779C640D}"/>
              </a:ext>
            </a:extLst>
          </p:cNvPr>
          <p:cNvSpPr txBox="1">
            <a:spLocks/>
          </p:cNvSpPr>
          <p:nvPr/>
        </p:nvSpPr>
        <p:spPr>
          <a:xfrm>
            <a:off x="574575" y="1186215"/>
            <a:ext cx="4117345" cy="4270656"/>
          </a:xfrm>
          <a:prstGeom prst="rect">
            <a:avLst/>
          </a:prstGeom>
          <a:solidFill>
            <a:schemeClr val="bg1"/>
          </a:solidFill>
          <a:ln w="28575">
            <a:noFill/>
          </a:ln>
        </p:spPr>
        <p:txBody>
          <a:bodyPr vert="horz" wrap="square" lIns="91440" tIns="45720" rIns="91440" bIns="45720" rtlCol="0" anchor="ctr">
            <a:spAutoFit/>
          </a:bodyPr>
          <a:lstStyle>
            <a:lvl1pPr marL="342900" indent="-342900" algn="l" defTabSz="914400" rtl="0" eaLnBrk="1" latinLnBrk="0" hangingPunct="1">
              <a:spcBef>
                <a:spcPct val="20000"/>
              </a:spcBef>
              <a:buClr>
                <a:schemeClr val="tx2"/>
              </a:buClr>
              <a:buSzPct val="120000"/>
              <a:buFont typeface="Wingdings" pitchFamily="2" charset="2"/>
              <a:buChar char="§"/>
              <a:defRPr sz="2000" kern="1200">
                <a:solidFill>
                  <a:schemeClr val="tx1"/>
                </a:solidFill>
                <a:latin typeface="+mn-lt"/>
                <a:ea typeface="+mn-ea"/>
                <a:cs typeface="+mn-cs"/>
              </a:defRPr>
            </a:lvl1pPr>
            <a:lvl2pPr marL="671513" indent="-300038"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1028700" indent="-3429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3pPr>
            <a:lvl4pPr marL="1257300" indent="-228600" algn="l" defTabSz="914400" rtl="0" eaLnBrk="1" latinLnBrk="0" hangingPunct="1">
              <a:spcBef>
                <a:spcPct val="20000"/>
              </a:spcBef>
              <a:buClr>
                <a:schemeClr val="tx2"/>
              </a:buClr>
              <a:buSzPct val="100000"/>
              <a:buFont typeface="Arial" pitchFamily="34" charset="0"/>
              <a:buChar char="–"/>
              <a:defRPr sz="2000" kern="1200">
                <a:solidFill>
                  <a:schemeClr val="tx1"/>
                </a:solidFill>
                <a:latin typeface="+mn-lt"/>
                <a:ea typeface="+mn-ea"/>
                <a:cs typeface="+mn-cs"/>
              </a:defRPr>
            </a:lvl4pPr>
            <a:lvl5pPr marL="1500188" indent="-200025" algn="l" defTabSz="914400" rtl="0" eaLnBrk="1" latinLnBrk="0" hangingPunct="1">
              <a:spcBef>
                <a:spcPct val="20000"/>
              </a:spcBef>
              <a:buClr>
                <a:schemeClr val="tx2"/>
              </a:buClr>
              <a:buSzPct val="8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179388">
              <a:lnSpc>
                <a:spcPct val="150000"/>
              </a:lnSpc>
              <a:spcBef>
                <a:spcPts val="600"/>
              </a:spcBef>
              <a:buClr>
                <a:schemeClr val="bg2">
                  <a:lumMod val="25000"/>
                </a:schemeClr>
              </a:buClr>
              <a:buFont typeface="Arial" panose="020B0604020202020204" pitchFamily="34" charset="0"/>
              <a:buChar char="•"/>
            </a:pPr>
            <a:r>
              <a:rPr lang="en-IN" sz="1600" dirty="0">
                <a:solidFill>
                  <a:schemeClr val="bg2">
                    <a:lumMod val="25000"/>
                  </a:schemeClr>
                </a:solidFill>
                <a:latin typeface="+mj-lt"/>
              </a:rPr>
              <a:t>Mastech InfoTrellis Smart delivery methodology is a common sense approach based on parts of Rational Unified Process (RUP) and Agile development methodologies </a:t>
            </a:r>
          </a:p>
          <a:p>
            <a:pPr marL="269875" indent="-179388">
              <a:lnSpc>
                <a:spcPct val="150000"/>
              </a:lnSpc>
              <a:spcBef>
                <a:spcPts val="600"/>
              </a:spcBef>
              <a:buClr>
                <a:schemeClr val="bg2">
                  <a:lumMod val="25000"/>
                </a:schemeClr>
              </a:buClr>
              <a:buFont typeface="Arial" panose="020B0604020202020204" pitchFamily="34" charset="0"/>
              <a:buChar char="•"/>
            </a:pPr>
            <a:r>
              <a:rPr lang="en-IN" sz="1600" dirty="0">
                <a:solidFill>
                  <a:schemeClr val="bg2">
                    <a:lumMod val="25000"/>
                  </a:schemeClr>
                </a:solidFill>
                <a:latin typeface="+mj-lt"/>
              </a:rPr>
              <a:t>It blends deliverables with accountability and requires customer focused teams to collaborate and deliver a high-quality information management solution</a:t>
            </a:r>
          </a:p>
          <a:p>
            <a:pPr marL="269875" indent="-179388">
              <a:lnSpc>
                <a:spcPct val="150000"/>
              </a:lnSpc>
              <a:spcBef>
                <a:spcPts val="600"/>
              </a:spcBef>
              <a:buClr>
                <a:schemeClr val="bg2">
                  <a:lumMod val="25000"/>
                </a:schemeClr>
              </a:buClr>
              <a:buFont typeface="Arial" panose="020B0604020202020204" pitchFamily="34" charset="0"/>
              <a:buChar char="•"/>
            </a:pPr>
            <a:r>
              <a:rPr lang="en-IN" sz="1600" dirty="0">
                <a:solidFill>
                  <a:schemeClr val="bg2">
                    <a:lumMod val="25000"/>
                  </a:schemeClr>
                </a:solidFill>
                <a:latin typeface="+mj-lt"/>
              </a:rPr>
              <a:t>It provides tried and tested methods to ensure success for information management programs</a:t>
            </a:r>
          </a:p>
        </p:txBody>
      </p:sp>
      <p:pic>
        <p:nvPicPr>
          <p:cNvPr id="8" name="Picture 7" descr="A picture containing businesscard&#10;&#10;Description generated with high confidence">
            <a:extLst>
              <a:ext uri="{FF2B5EF4-FFF2-40B4-BE49-F238E27FC236}">
                <a16:creationId xmlns:a16="http://schemas.microsoft.com/office/drawing/2014/main" xmlns="" id="{FC2C44FE-8CA4-4312-93FF-8C7F434562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6620" y="784003"/>
            <a:ext cx="5679730" cy="5504400"/>
          </a:xfrm>
          <a:prstGeom prst="rect">
            <a:avLst/>
          </a:prstGeom>
        </p:spPr>
      </p:pic>
    </p:spTree>
    <p:extLst>
      <p:ext uri="{BB962C8B-B14F-4D97-AF65-F5344CB8AC3E}">
        <p14:creationId xmlns:p14="http://schemas.microsoft.com/office/powerpoint/2010/main" val="639247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Smart Delivery Methodology</a:t>
            </a:r>
            <a:endParaRPr lang="en-IN" baseline="34000" dirty="0"/>
          </a:p>
        </p:txBody>
      </p:sp>
      <p:sp>
        <p:nvSpPr>
          <p:cNvPr id="6" name="TextBox 5">
            <a:extLst>
              <a:ext uri="{FF2B5EF4-FFF2-40B4-BE49-F238E27FC236}">
                <a16:creationId xmlns:a16="http://schemas.microsoft.com/office/drawing/2014/main" xmlns="" id="{6D4F86B8-9B39-4D96-B627-5AB6F5F4F9A6}"/>
              </a:ext>
            </a:extLst>
          </p:cNvPr>
          <p:cNvSpPr txBox="1"/>
          <p:nvPr/>
        </p:nvSpPr>
        <p:spPr>
          <a:xfrm>
            <a:off x="225583" y="5740754"/>
            <a:ext cx="2215478" cy="677108"/>
          </a:xfrm>
          <a:prstGeom prst="rect">
            <a:avLst/>
          </a:prstGeom>
          <a:noFill/>
        </p:spPr>
        <p:txBody>
          <a:bodyPr wrap="none" rtlCol="0">
            <a:spAutoFit/>
          </a:bodyPr>
          <a:lstStyle/>
          <a:p>
            <a:r>
              <a:rPr lang="en-IN" sz="2000" b="1" dirty="0">
                <a:solidFill>
                  <a:srgbClr val="F48A16"/>
                </a:solidFill>
                <a:latin typeface="+mj-lt"/>
              </a:rPr>
              <a:t>Option 2:</a:t>
            </a:r>
          </a:p>
          <a:p>
            <a:r>
              <a:rPr lang="en-IN" b="1" dirty="0">
                <a:solidFill>
                  <a:srgbClr val="F48A16"/>
                </a:solidFill>
                <a:latin typeface="+mj-lt"/>
              </a:rPr>
              <a:t>For All Services Clients</a:t>
            </a:r>
          </a:p>
        </p:txBody>
      </p:sp>
      <p:pic>
        <p:nvPicPr>
          <p:cNvPr id="7" name="Picture 6" descr="A screenshot of a video game&#10;&#10;Description generated with high confidence">
            <a:extLst>
              <a:ext uri="{FF2B5EF4-FFF2-40B4-BE49-F238E27FC236}">
                <a16:creationId xmlns:a16="http://schemas.microsoft.com/office/drawing/2014/main" xmlns="" id="{76940972-37DC-4973-B8D3-01386AACA0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91153" y="902264"/>
            <a:ext cx="9616577" cy="5414788"/>
          </a:xfrm>
          <a:prstGeom prst="rect">
            <a:avLst/>
          </a:prstGeom>
        </p:spPr>
      </p:pic>
    </p:spTree>
    <p:extLst>
      <p:ext uri="{BB962C8B-B14F-4D97-AF65-F5344CB8AC3E}">
        <p14:creationId xmlns:p14="http://schemas.microsoft.com/office/powerpoint/2010/main" val="1561916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Service Accelerator</a:t>
            </a:r>
            <a:endParaRPr lang="en-IN" baseline="34000" dirty="0"/>
          </a:p>
        </p:txBody>
      </p:sp>
      <p:grpSp>
        <p:nvGrpSpPr>
          <p:cNvPr id="12" name="Group 11">
            <a:extLst>
              <a:ext uri="{FF2B5EF4-FFF2-40B4-BE49-F238E27FC236}">
                <a16:creationId xmlns:a16="http://schemas.microsoft.com/office/drawing/2014/main" xmlns="" id="{CD5AF11A-BFED-43A5-9B15-DE9E0BA3D6BA}"/>
              </a:ext>
            </a:extLst>
          </p:cNvPr>
          <p:cNvGrpSpPr/>
          <p:nvPr/>
        </p:nvGrpSpPr>
        <p:grpSpPr>
          <a:xfrm>
            <a:off x="1893047" y="3253513"/>
            <a:ext cx="8206385" cy="3186031"/>
            <a:chOff x="1015493" y="2438211"/>
            <a:chExt cx="10256310" cy="3981889"/>
          </a:xfrm>
        </p:grpSpPr>
        <p:pic>
          <p:nvPicPr>
            <p:cNvPr id="4" name="Picture 3">
              <a:extLst>
                <a:ext uri="{FF2B5EF4-FFF2-40B4-BE49-F238E27FC236}">
                  <a16:creationId xmlns:a16="http://schemas.microsoft.com/office/drawing/2014/main" xmlns="" id="{45C758C4-4278-4A4A-A674-70ABB89EF3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5493" y="2438211"/>
              <a:ext cx="10256310" cy="3981889"/>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xmlns="" id="{4EB269FB-B133-466E-9162-6C02E7BAB425}"/>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2376129" y="3728677"/>
              <a:ext cx="698944" cy="698944"/>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xmlns="" id="{391D6F4E-2BFD-4EB2-80E3-4E6C2445CB18}"/>
                </a:ext>
              </a:extLst>
            </p:cNvPr>
            <p:cNvPicPr>
              <a:picLocks noChangeAspect="1"/>
            </p:cNvPicPr>
            <p:nvPr/>
          </p:nvPicPr>
          <p:blipFill>
            <a:blip r:embed="rId4"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844715" y="3031956"/>
              <a:ext cx="1022686" cy="1022686"/>
            </a:xfrm>
            <a:prstGeom prst="rect">
              <a:avLst/>
            </a:prstGeom>
          </p:spPr>
        </p:pic>
        <p:pic>
          <p:nvPicPr>
            <p:cNvPr id="11" name="Picture 10">
              <a:extLst>
                <a:ext uri="{FF2B5EF4-FFF2-40B4-BE49-F238E27FC236}">
                  <a16:creationId xmlns:a16="http://schemas.microsoft.com/office/drawing/2014/main" xmlns="" id="{EC71F1D6-8E5B-43C2-8977-F9502D3853EE}"/>
                </a:ext>
              </a:extLst>
            </p:cNvPr>
            <p:cNvPicPr>
              <a:picLocks noChangeAspect="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392917" y="2674462"/>
              <a:ext cx="802664" cy="802664"/>
            </a:xfrm>
            <a:prstGeom prst="rect">
              <a:avLst/>
            </a:prstGeom>
          </p:spPr>
        </p:pic>
      </p:grpSp>
      <p:sp>
        <p:nvSpPr>
          <p:cNvPr id="19" name="Rectangle 18">
            <a:extLst>
              <a:ext uri="{FF2B5EF4-FFF2-40B4-BE49-F238E27FC236}">
                <a16:creationId xmlns:a16="http://schemas.microsoft.com/office/drawing/2014/main" xmlns="" id="{C1A2D848-64B1-4470-9665-3E5FD543628E}"/>
              </a:ext>
            </a:extLst>
          </p:cNvPr>
          <p:cNvSpPr/>
          <p:nvPr/>
        </p:nvSpPr>
        <p:spPr>
          <a:xfrm>
            <a:off x="1893047" y="2840936"/>
            <a:ext cx="2532801" cy="901785"/>
          </a:xfrm>
          <a:prstGeom prst="rect">
            <a:avLst/>
          </a:prstGeom>
          <a:noFill/>
          <a:effectLst/>
        </p:spPr>
        <p:txBody>
          <a:bodyPr wrap="square" lIns="73152" tIns="73152" rIns="73152" bIns="73152" anchor="ctr">
            <a:spAutoFit/>
          </a:bodyPr>
          <a:lstStyle/>
          <a:p>
            <a:pPr eaLnBrk="0" hangingPunct="0">
              <a:spcBef>
                <a:spcPts val="300"/>
              </a:spcBef>
              <a:buClr>
                <a:srgbClr val="F77F00"/>
              </a:buClr>
              <a:buSzPct val="100000"/>
            </a:pPr>
            <a:r>
              <a:rPr lang="en-US" sz="1600" b="1" kern="0" dirty="0">
                <a:solidFill>
                  <a:srgbClr val="1171B9"/>
                </a:solidFill>
                <a:latin typeface="+mj-lt"/>
                <a:cs typeface="Arial" pitchFamily="34" charset="0"/>
              </a:rPr>
              <a:t>Master Data Management</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MDM Unit Test Tool</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Quality Stage Tester</a:t>
            </a:r>
          </a:p>
        </p:txBody>
      </p:sp>
      <p:sp>
        <p:nvSpPr>
          <p:cNvPr id="20" name="Rectangle 19">
            <a:extLst>
              <a:ext uri="{FF2B5EF4-FFF2-40B4-BE49-F238E27FC236}">
                <a16:creationId xmlns:a16="http://schemas.microsoft.com/office/drawing/2014/main" xmlns="" id="{AF1131AF-8738-4779-AD95-51DE69E6BC79}"/>
              </a:ext>
            </a:extLst>
          </p:cNvPr>
          <p:cNvSpPr/>
          <p:nvPr/>
        </p:nvSpPr>
        <p:spPr>
          <a:xfrm>
            <a:off x="4612057" y="1469465"/>
            <a:ext cx="2326298" cy="1802032"/>
          </a:xfrm>
          <a:prstGeom prst="rect">
            <a:avLst/>
          </a:prstGeom>
          <a:noFill/>
          <a:effectLst/>
        </p:spPr>
        <p:txBody>
          <a:bodyPr wrap="square" lIns="73152" tIns="73152" rIns="73152" bIns="73152" anchor="ctr">
            <a:spAutoFit/>
          </a:bodyPr>
          <a:lstStyle/>
          <a:p>
            <a:pPr eaLnBrk="0" hangingPunct="0">
              <a:spcBef>
                <a:spcPts val="300"/>
              </a:spcBef>
              <a:buClr>
                <a:srgbClr val="F77F00"/>
              </a:buClr>
              <a:buSzPct val="100000"/>
            </a:pPr>
            <a:r>
              <a:rPr lang="en-US" sz="1600" b="1" kern="0" dirty="0">
                <a:solidFill>
                  <a:srgbClr val="F48A16"/>
                </a:solidFill>
                <a:latin typeface="+mj-lt"/>
                <a:cs typeface="Arial" pitchFamily="34" charset="0"/>
              </a:rPr>
              <a:t>Enterprise Data Integration</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DataStage Code Review Tool</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a:t>
            </a:r>
            <a:r>
              <a:rPr lang="en-US" sz="1400" kern="0" dirty="0" err="1">
                <a:solidFill>
                  <a:schemeClr val="bg2">
                    <a:lumMod val="25000"/>
                  </a:schemeClr>
                </a:solidFill>
                <a:latin typeface="+mj-lt"/>
                <a:cs typeface="Arial" pitchFamily="34" charset="0"/>
              </a:rPr>
              <a:t>Informatica</a:t>
            </a:r>
            <a:r>
              <a:rPr lang="en-US" sz="1400" kern="0" dirty="0">
                <a:solidFill>
                  <a:schemeClr val="bg2">
                    <a:lumMod val="25000"/>
                  </a:schemeClr>
                </a:solidFill>
                <a:latin typeface="+mj-lt"/>
                <a:cs typeface="Arial" pitchFamily="34" charset="0"/>
              </a:rPr>
              <a:t> Code Review Tool</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Unit Test Data Generator</a:t>
            </a:r>
          </a:p>
        </p:txBody>
      </p:sp>
      <p:sp>
        <p:nvSpPr>
          <p:cNvPr id="21" name="Rectangle 20">
            <a:extLst>
              <a:ext uri="{FF2B5EF4-FFF2-40B4-BE49-F238E27FC236}">
                <a16:creationId xmlns:a16="http://schemas.microsoft.com/office/drawing/2014/main" xmlns="" id="{EBEFA7FE-2429-4169-ABE8-5BDB5A074ECF}"/>
              </a:ext>
            </a:extLst>
          </p:cNvPr>
          <p:cNvSpPr/>
          <p:nvPr/>
        </p:nvSpPr>
        <p:spPr>
          <a:xfrm>
            <a:off x="7383170" y="892856"/>
            <a:ext cx="2532801" cy="1917448"/>
          </a:xfrm>
          <a:prstGeom prst="rect">
            <a:avLst/>
          </a:prstGeom>
          <a:noFill/>
          <a:effectLst/>
        </p:spPr>
        <p:txBody>
          <a:bodyPr wrap="square" lIns="73152" tIns="73152" rIns="73152" bIns="73152" anchor="ctr">
            <a:spAutoFit/>
          </a:bodyPr>
          <a:lstStyle/>
          <a:p>
            <a:pPr eaLnBrk="0" hangingPunct="0">
              <a:spcBef>
                <a:spcPts val="300"/>
              </a:spcBef>
              <a:buClr>
                <a:srgbClr val="F77F00"/>
              </a:buClr>
              <a:buSzPct val="100000"/>
            </a:pPr>
            <a:r>
              <a:rPr lang="en-US" sz="1600" b="1" kern="0" dirty="0">
                <a:solidFill>
                  <a:srgbClr val="333333"/>
                </a:solidFill>
                <a:latin typeface="+mj-lt"/>
                <a:cs typeface="Arial" pitchFamily="34" charset="0"/>
              </a:rPr>
              <a:t>Quality Assurance</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Service Tester</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XML Generator</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Batch XML Validator</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Comparator</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Auto UI</a:t>
            </a:r>
          </a:p>
          <a:p>
            <a:pPr marL="273050" indent="-176213" eaLnBrk="0" hangingPunct="0">
              <a:spcBef>
                <a:spcPts val="300"/>
              </a:spcBef>
              <a:buClr>
                <a:schemeClr val="bg2">
                  <a:lumMod val="25000"/>
                </a:schemeClr>
              </a:buClr>
              <a:buSzPct val="100000"/>
              <a:buFont typeface="Arial" panose="020B0604020202020204" pitchFamily="34" charset="0"/>
              <a:buChar char="•"/>
            </a:pPr>
            <a:r>
              <a:rPr lang="en-US" sz="1400" kern="0" dirty="0">
                <a:solidFill>
                  <a:schemeClr val="bg2">
                    <a:lumMod val="25000"/>
                  </a:schemeClr>
                </a:solidFill>
                <a:latin typeface="+mj-lt"/>
                <a:cs typeface="Arial" pitchFamily="34" charset="0"/>
              </a:rPr>
              <a:t>ITLS DB Reporter</a:t>
            </a:r>
          </a:p>
        </p:txBody>
      </p:sp>
    </p:spTree>
    <p:extLst>
      <p:ext uri="{BB962C8B-B14F-4D97-AF65-F5344CB8AC3E}">
        <p14:creationId xmlns:p14="http://schemas.microsoft.com/office/powerpoint/2010/main" val="1226536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Products</a:t>
            </a:r>
            <a:endParaRPr lang="en-IN" baseline="34000" dirty="0"/>
          </a:p>
        </p:txBody>
      </p:sp>
      <p:grpSp>
        <p:nvGrpSpPr>
          <p:cNvPr id="4" name="Group 3">
            <a:extLst>
              <a:ext uri="{FF2B5EF4-FFF2-40B4-BE49-F238E27FC236}">
                <a16:creationId xmlns:a16="http://schemas.microsoft.com/office/drawing/2014/main" xmlns="" id="{26A1172C-B22C-4D5A-8EA6-D0262A3C71D8}"/>
              </a:ext>
            </a:extLst>
          </p:cNvPr>
          <p:cNvGrpSpPr/>
          <p:nvPr/>
        </p:nvGrpSpPr>
        <p:grpSpPr>
          <a:xfrm>
            <a:off x="834206" y="955484"/>
            <a:ext cx="10765478" cy="5096979"/>
            <a:chOff x="834206" y="955484"/>
            <a:chExt cx="10765478" cy="5096979"/>
          </a:xfrm>
        </p:grpSpPr>
        <p:sp>
          <p:nvSpPr>
            <p:cNvPr id="3" name="TextBox 2">
              <a:extLst>
                <a:ext uri="{FF2B5EF4-FFF2-40B4-BE49-F238E27FC236}">
                  <a16:creationId xmlns:a16="http://schemas.microsoft.com/office/drawing/2014/main" xmlns="" id="{E2272642-15E4-40DD-B2F1-1EABA862EF35}"/>
                </a:ext>
              </a:extLst>
            </p:cNvPr>
            <p:cNvSpPr txBox="1"/>
            <p:nvPr/>
          </p:nvSpPr>
          <p:spPr>
            <a:xfrm>
              <a:off x="1575304" y="955484"/>
              <a:ext cx="8933039" cy="1354217"/>
            </a:xfrm>
            <a:prstGeom prst="rect">
              <a:avLst/>
            </a:prstGeom>
            <a:noFill/>
          </p:spPr>
          <p:txBody>
            <a:bodyPr wrap="square" rtlCol="0">
              <a:spAutoFit/>
            </a:bodyPr>
            <a:lstStyle/>
            <a:p>
              <a:pPr algn="ctr">
                <a:lnSpc>
                  <a:spcPct val="150000"/>
                </a:lnSpc>
              </a:pPr>
              <a:r>
                <a:rPr lang="en-IN" sz="2800" b="1" spc="300" dirty="0">
                  <a:solidFill>
                    <a:srgbClr val="F48A16"/>
                  </a:solidFill>
                  <a:latin typeface="+mj-lt"/>
                </a:rPr>
                <a:t>VERISCOPE</a:t>
              </a:r>
            </a:p>
            <a:p>
              <a:pPr algn="ctr"/>
              <a:r>
                <a:rPr lang="en-IN" sz="2000" dirty="0">
                  <a:solidFill>
                    <a:srgbClr val="F48A16"/>
                  </a:solidFill>
                  <a:latin typeface="+mj-lt"/>
                </a:rPr>
                <a:t>An offering designed to optimize MDM, Data Quality, and </a:t>
              </a:r>
              <a:br>
                <a:rPr lang="en-IN" sz="2000" dirty="0">
                  <a:solidFill>
                    <a:srgbClr val="F48A16"/>
                  </a:solidFill>
                  <a:latin typeface="+mj-lt"/>
                </a:rPr>
              </a:br>
              <a:r>
                <a:rPr lang="en-IN" sz="2000" dirty="0">
                  <a:solidFill>
                    <a:srgbClr val="F48A16"/>
                  </a:solidFill>
                  <a:latin typeface="+mj-lt"/>
                </a:rPr>
                <a:t>Data Governance programs</a:t>
              </a:r>
            </a:p>
          </p:txBody>
        </p:sp>
        <p:sp>
          <p:nvSpPr>
            <p:cNvPr id="14" name="Rectangle 13">
              <a:extLst>
                <a:ext uri="{FF2B5EF4-FFF2-40B4-BE49-F238E27FC236}">
                  <a16:creationId xmlns:a16="http://schemas.microsoft.com/office/drawing/2014/main" xmlns="" id="{A1E341BB-47E6-4320-98B0-1A91F24A7181}"/>
                </a:ext>
              </a:extLst>
            </p:cNvPr>
            <p:cNvSpPr/>
            <p:nvPr/>
          </p:nvSpPr>
          <p:spPr>
            <a:xfrm>
              <a:off x="834206" y="5633151"/>
              <a:ext cx="10765478" cy="419312"/>
            </a:xfrm>
            <a:prstGeom prst="rect">
              <a:avLst/>
            </a:prstGeom>
            <a:solidFill>
              <a:srgbClr val="33333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rPr>
                <a:t>Incorporate over a decade of experience and best practices in MDM</a:t>
              </a:r>
            </a:p>
          </p:txBody>
        </p:sp>
        <p:grpSp>
          <p:nvGrpSpPr>
            <p:cNvPr id="19" name="Group 18">
              <a:extLst>
                <a:ext uri="{FF2B5EF4-FFF2-40B4-BE49-F238E27FC236}">
                  <a16:creationId xmlns:a16="http://schemas.microsoft.com/office/drawing/2014/main" xmlns="" id="{E1B4DCBA-2E6E-4B88-BB1B-E2ABA074B7FB}"/>
                </a:ext>
              </a:extLst>
            </p:cNvPr>
            <p:cNvGrpSpPr/>
            <p:nvPr/>
          </p:nvGrpSpPr>
          <p:grpSpPr>
            <a:xfrm>
              <a:off x="1167661" y="2493849"/>
              <a:ext cx="10098566" cy="2932823"/>
              <a:chOff x="1683657" y="2591234"/>
              <a:chExt cx="9252856" cy="2687212"/>
            </a:xfrm>
          </p:grpSpPr>
          <p:sp>
            <p:nvSpPr>
              <p:cNvPr id="5" name="Rectangle: Rounded Corners 4">
                <a:extLst>
                  <a:ext uri="{FF2B5EF4-FFF2-40B4-BE49-F238E27FC236}">
                    <a16:creationId xmlns:a16="http://schemas.microsoft.com/office/drawing/2014/main" xmlns="" id="{A673CAF1-7A2E-4CA3-B7B9-1C7FF2CEA0EB}"/>
                  </a:ext>
                </a:extLst>
              </p:cNvPr>
              <p:cNvSpPr/>
              <p:nvPr/>
            </p:nvSpPr>
            <p:spPr>
              <a:xfrm>
                <a:off x="1683657" y="2591234"/>
                <a:ext cx="1988457" cy="1269564"/>
              </a:xfrm>
              <a:prstGeom prst="rect">
                <a:avLst/>
              </a:prstGeom>
              <a:solidFill>
                <a:srgbClr val="1171B9">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xmlns="" id="{0197D702-6372-4916-A4CC-9EE2A8CD3EE3}"/>
                  </a:ext>
                </a:extLst>
              </p:cNvPr>
              <p:cNvSpPr/>
              <p:nvPr/>
            </p:nvSpPr>
            <p:spPr>
              <a:xfrm>
                <a:off x="6526589" y="2591234"/>
                <a:ext cx="1988457" cy="1269564"/>
              </a:xfrm>
              <a:prstGeom prst="rect">
                <a:avLst/>
              </a:prstGeom>
              <a:solidFill>
                <a:srgbClr val="1171B9">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A883E990-5C0F-4112-BA9C-0CAE0EEA08A6}"/>
                  </a:ext>
                </a:extLst>
              </p:cNvPr>
              <p:cNvSpPr/>
              <p:nvPr/>
            </p:nvSpPr>
            <p:spPr>
              <a:xfrm>
                <a:off x="4105123" y="2591234"/>
                <a:ext cx="1988457" cy="1269564"/>
              </a:xfrm>
              <a:prstGeom prst="rect">
                <a:avLst/>
              </a:prstGeom>
              <a:solidFill>
                <a:srgbClr val="1171B9">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xmlns="" id="{0BBE9EFF-AAAC-43E6-9A8D-83B5C4139CF3}"/>
                  </a:ext>
                </a:extLst>
              </p:cNvPr>
              <p:cNvSpPr/>
              <p:nvPr/>
            </p:nvSpPr>
            <p:spPr>
              <a:xfrm>
                <a:off x="8948056" y="2591234"/>
                <a:ext cx="1988457" cy="1269564"/>
              </a:xfrm>
              <a:prstGeom prst="rect">
                <a:avLst/>
              </a:prstGeom>
              <a:solidFill>
                <a:srgbClr val="1171B9">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22FEC78C-98AA-4028-A8AE-5CF3008B0B68}"/>
                  </a:ext>
                </a:extLst>
              </p:cNvPr>
              <p:cNvSpPr/>
              <p:nvPr/>
            </p:nvSpPr>
            <p:spPr>
              <a:xfrm>
                <a:off x="1683657" y="4008882"/>
                <a:ext cx="1988457" cy="1269564"/>
              </a:xfrm>
              <a:prstGeom prst="rect">
                <a:avLst/>
              </a:prstGeom>
              <a:solidFill>
                <a:srgbClr val="F48A16">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xmlns="" id="{AE1AD7D5-2E4C-4E48-80D5-B3EDE7BEEF60}"/>
                  </a:ext>
                </a:extLst>
              </p:cNvPr>
              <p:cNvSpPr/>
              <p:nvPr/>
            </p:nvSpPr>
            <p:spPr>
              <a:xfrm>
                <a:off x="4105123" y="4008882"/>
                <a:ext cx="1988457" cy="1269564"/>
              </a:xfrm>
              <a:prstGeom prst="rect">
                <a:avLst/>
              </a:prstGeom>
              <a:solidFill>
                <a:srgbClr val="F48A16">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xmlns="" id="{FE8C6909-10E7-4CEA-858C-6E26779015BA}"/>
                  </a:ext>
                </a:extLst>
              </p:cNvPr>
              <p:cNvSpPr/>
              <p:nvPr/>
            </p:nvSpPr>
            <p:spPr>
              <a:xfrm>
                <a:off x="6526589" y="4008882"/>
                <a:ext cx="1988457" cy="1269564"/>
              </a:xfrm>
              <a:prstGeom prst="rect">
                <a:avLst/>
              </a:prstGeom>
              <a:solidFill>
                <a:srgbClr val="F48A16">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xmlns="" id="{9AEBE09F-9B27-46F1-9F66-6C4A96692028}"/>
                  </a:ext>
                </a:extLst>
              </p:cNvPr>
              <p:cNvSpPr/>
              <p:nvPr/>
            </p:nvSpPr>
            <p:spPr>
              <a:xfrm>
                <a:off x="8948056" y="4008882"/>
                <a:ext cx="1988457" cy="1269564"/>
              </a:xfrm>
              <a:prstGeom prst="rect">
                <a:avLst/>
              </a:prstGeom>
              <a:solidFill>
                <a:srgbClr val="F48A16">
                  <a:alpha val="82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CF85DF98-0E48-49E4-8F99-62DA769EFD15}"/>
                  </a:ext>
                </a:extLst>
              </p:cNvPr>
              <p:cNvSpPr txBox="1"/>
              <p:nvPr/>
            </p:nvSpPr>
            <p:spPr>
              <a:xfrm>
                <a:off x="2057162" y="2624720"/>
                <a:ext cx="1248228" cy="310202"/>
              </a:xfrm>
              <a:prstGeom prst="rect">
                <a:avLst/>
              </a:prstGeom>
              <a:noFill/>
            </p:spPr>
            <p:txBody>
              <a:bodyPr wrap="square" rtlCol="0">
                <a:spAutoFit/>
              </a:bodyPr>
              <a:lstStyle/>
              <a:p>
                <a:pPr algn="ctr"/>
                <a:r>
                  <a:rPr lang="en-IN" sz="1600" b="1" dirty="0">
                    <a:solidFill>
                      <a:schemeClr val="bg1"/>
                    </a:solidFill>
                    <a:latin typeface="+mj-lt"/>
                  </a:rPr>
                  <a:t>ANALYTICS</a:t>
                </a:r>
              </a:p>
            </p:txBody>
          </p:sp>
          <p:sp>
            <p:nvSpPr>
              <p:cNvPr id="17" name="TextBox 16">
                <a:extLst>
                  <a:ext uri="{FF2B5EF4-FFF2-40B4-BE49-F238E27FC236}">
                    <a16:creationId xmlns:a16="http://schemas.microsoft.com/office/drawing/2014/main" xmlns="" id="{FC9D46A3-31FD-4217-9753-3EF840DA5DD1}"/>
                  </a:ext>
                </a:extLst>
              </p:cNvPr>
              <p:cNvSpPr txBox="1"/>
              <p:nvPr/>
            </p:nvSpPr>
            <p:spPr>
              <a:xfrm>
                <a:off x="6703659" y="2624720"/>
                <a:ext cx="1634316" cy="310202"/>
              </a:xfrm>
              <a:prstGeom prst="rect">
                <a:avLst/>
              </a:prstGeom>
              <a:noFill/>
            </p:spPr>
            <p:txBody>
              <a:bodyPr wrap="square" rtlCol="0">
                <a:spAutoFit/>
              </a:bodyPr>
              <a:lstStyle/>
              <a:p>
                <a:pPr algn="ctr"/>
                <a:r>
                  <a:rPr lang="en-IN" sz="1600" b="1" dirty="0">
                    <a:solidFill>
                      <a:schemeClr val="bg1"/>
                    </a:solidFill>
                    <a:latin typeface="+mj-lt"/>
                  </a:rPr>
                  <a:t>ALERTS</a:t>
                </a:r>
              </a:p>
            </p:txBody>
          </p:sp>
          <p:sp>
            <p:nvSpPr>
              <p:cNvPr id="16" name="TextBox 15">
                <a:extLst>
                  <a:ext uri="{FF2B5EF4-FFF2-40B4-BE49-F238E27FC236}">
                    <a16:creationId xmlns:a16="http://schemas.microsoft.com/office/drawing/2014/main" xmlns="" id="{D43178C1-68B6-4617-A759-9162791C725C}"/>
                  </a:ext>
                </a:extLst>
              </p:cNvPr>
              <p:cNvSpPr txBox="1"/>
              <p:nvPr/>
            </p:nvSpPr>
            <p:spPr>
              <a:xfrm>
                <a:off x="4282193" y="2624720"/>
                <a:ext cx="1634316" cy="535803"/>
              </a:xfrm>
              <a:prstGeom prst="rect">
                <a:avLst/>
              </a:prstGeom>
              <a:noFill/>
            </p:spPr>
            <p:txBody>
              <a:bodyPr wrap="square" rtlCol="0">
                <a:spAutoFit/>
              </a:bodyPr>
              <a:lstStyle/>
              <a:p>
                <a:pPr algn="ctr"/>
                <a:r>
                  <a:rPr lang="en-IN" sz="1600" b="1" dirty="0">
                    <a:solidFill>
                      <a:schemeClr val="bg1"/>
                    </a:solidFill>
                    <a:latin typeface="+mj-lt"/>
                  </a:rPr>
                  <a:t>DASHBOARDS AND REPORTS</a:t>
                </a:r>
              </a:p>
            </p:txBody>
          </p:sp>
          <p:sp>
            <p:nvSpPr>
              <p:cNvPr id="18" name="TextBox 17">
                <a:extLst>
                  <a:ext uri="{FF2B5EF4-FFF2-40B4-BE49-F238E27FC236}">
                    <a16:creationId xmlns:a16="http://schemas.microsoft.com/office/drawing/2014/main" xmlns="" id="{83D49203-E7FD-45A7-8A12-200883A9E98E}"/>
                  </a:ext>
                </a:extLst>
              </p:cNvPr>
              <p:cNvSpPr txBox="1"/>
              <p:nvPr/>
            </p:nvSpPr>
            <p:spPr>
              <a:xfrm>
                <a:off x="9125126" y="2624719"/>
                <a:ext cx="1634316" cy="535803"/>
              </a:xfrm>
              <a:prstGeom prst="rect">
                <a:avLst/>
              </a:prstGeom>
              <a:noFill/>
            </p:spPr>
            <p:txBody>
              <a:bodyPr wrap="square" rtlCol="0">
                <a:spAutoFit/>
              </a:bodyPr>
              <a:lstStyle/>
              <a:p>
                <a:pPr algn="ctr"/>
                <a:r>
                  <a:rPr lang="en-IN" sz="1600" b="1" dirty="0">
                    <a:solidFill>
                      <a:schemeClr val="bg1"/>
                    </a:solidFill>
                    <a:latin typeface="+mj-lt"/>
                  </a:rPr>
                  <a:t>AD HOC</a:t>
                </a:r>
                <a:br>
                  <a:rPr lang="en-IN" sz="1600" b="1" dirty="0">
                    <a:solidFill>
                      <a:schemeClr val="bg1"/>
                    </a:solidFill>
                    <a:latin typeface="+mj-lt"/>
                  </a:rPr>
                </a:br>
                <a:r>
                  <a:rPr lang="en-IN" sz="1600" b="1" dirty="0">
                    <a:solidFill>
                      <a:schemeClr val="bg1"/>
                    </a:solidFill>
                    <a:latin typeface="+mj-lt"/>
                  </a:rPr>
                  <a:t>QUERIES</a:t>
                </a:r>
              </a:p>
            </p:txBody>
          </p:sp>
          <p:sp>
            <p:nvSpPr>
              <p:cNvPr id="15" name="TextBox 14">
                <a:extLst>
                  <a:ext uri="{FF2B5EF4-FFF2-40B4-BE49-F238E27FC236}">
                    <a16:creationId xmlns:a16="http://schemas.microsoft.com/office/drawing/2014/main" xmlns="" id="{821FA287-DD09-44E5-A555-0CB936197ABC}"/>
                  </a:ext>
                </a:extLst>
              </p:cNvPr>
              <p:cNvSpPr txBox="1"/>
              <p:nvPr/>
            </p:nvSpPr>
            <p:spPr>
              <a:xfrm>
                <a:off x="1721756" y="3337578"/>
                <a:ext cx="1912257" cy="479403"/>
              </a:xfrm>
              <a:prstGeom prst="rect">
                <a:avLst/>
              </a:prstGeom>
              <a:noFill/>
            </p:spPr>
            <p:txBody>
              <a:bodyPr wrap="square" rtlCol="0">
                <a:spAutoFit/>
              </a:bodyPr>
              <a:lstStyle/>
              <a:p>
                <a:pPr algn="ctr"/>
                <a:r>
                  <a:rPr lang="en-IN" sz="1400" dirty="0">
                    <a:solidFill>
                      <a:schemeClr val="bg1"/>
                    </a:solidFill>
                    <a:latin typeface="+mj-lt"/>
                  </a:rPr>
                  <a:t>100+ preconfigured </a:t>
                </a:r>
                <a:br>
                  <a:rPr lang="en-IN" sz="1400" dirty="0">
                    <a:solidFill>
                      <a:schemeClr val="bg1"/>
                    </a:solidFill>
                    <a:latin typeface="+mj-lt"/>
                  </a:rPr>
                </a:br>
                <a:r>
                  <a:rPr lang="en-IN" sz="1400" dirty="0">
                    <a:solidFill>
                      <a:schemeClr val="bg1"/>
                    </a:solidFill>
                    <a:latin typeface="+mj-lt"/>
                  </a:rPr>
                  <a:t>scans</a:t>
                </a:r>
              </a:p>
            </p:txBody>
          </p:sp>
          <p:sp>
            <p:nvSpPr>
              <p:cNvPr id="20" name="TextBox 19">
                <a:extLst>
                  <a:ext uri="{FF2B5EF4-FFF2-40B4-BE49-F238E27FC236}">
                    <a16:creationId xmlns:a16="http://schemas.microsoft.com/office/drawing/2014/main" xmlns="" id="{372AE458-4B23-4D2A-BF43-9819C897EC47}"/>
                  </a:ext>
                </a:extLst>
              </p:cNvPr>
              <p:cNvSpPr txBox="1"/>
              <p:nvPr/>
            </p:nvSpPr>
            <p:spPr>
              <a:xfrm>
                <a:off x="4143222" y="3337578"/>
                <a:ext cx="1912257" cy="479403"/>
              </a:xfrm>
              <a:prstGeom prst="rect">
                <a:avLst/>
              </a:prstGeom>
              <a:noFill/>
            </p:spPr>
            <p:txBody>
              <a:bodyPr wrap="square" rtlCol="0">
                <a:spAutoFit/>
              </a:bodyPr>
              <a:lstStyle/>
              <a:p>
                <a:pPr algn="ctr"/>
                <a:r>
                  <a:rPr lang="en-IN" sz="1400" dirty="0">
                    <a:solidFill>
                      <a:schemeClr val="bg1"/>
                    </a:solidFill>
                    <a:latin typeface="+mj-lt"/>
                  </a:rPr>
                  <a:t>Over 15 parameter driven reports</a:t>
                </a:r>
              </a:p>
            </p:txBody>
          </p:sp>
          <p:sp>
            <p:nvSpPr>
              <p:cNvPr id="21" name="TextBox 20">
                <a:extLst>
                  <a:ext uri="{FF2B5EF4-FFF2-40B4-BE49-F238E27FC236}">
                    <a16:creationId xmlns:a16="http://schemas.microsoft.com/office/drawing/2014/main" xmlns="" id="{E9F34D0A-6622-4034-9F46-DE6F2C045B3F}"/>
                  </a:ext>
                </a:extLst>
              </p:cNvPr>
              <p:cNvSpPr txBox="1"/>
              <p:nvPr/>
            </p:nvSpPr>
            <p:spPr>
              <a:xfrm>
                <a:off x="6564688" y="3337578"/>
                <a:ext cx="1912257" cy="479403"/>
              </a:xfrm>
              <a:prstGeom prst="rect">
                <a:avLst/>
              </a:prstGeom>
              <a:noFill/>
            </p:spPr>
            <p:txBody>
              <a:bodyPr wrap="square" rtlCol="0">
                <a:spAutoFit/>
              </a:bodyPr>
              <a:lstStyle/>
              <a:p>
                <a:pPr algn="ctr"/>
                <a:r>
                  <a:rPr lang="en-IN" sz="1400" dirty="0">
                    <a:solidFill>
                      <a:schemeClr val="bg1"/>
                    </a:solidFill>
                    <a:latin typeface="+mj-lt"/>
                  </a:rPr>
                  <a:t>Multi-channel notifications</a:t>
                </a:r>
              </a:p>
            </p:txBody>
          </p:sp>
          <p:sp>
            <p:nvSpPr>
              <p:cNvPr id="22" name="TextBox 21">
                <a:extLst>
                  <a:ext uri="{FF2B5EF4-FFF2-40B4-BE49-F238E27FC236}">
                    <a16:creationId xmlns:a16="http://schemas.microsoft.com/office/drawing/2014/main" xmlns="" id="{5B323715-18CC-4533-A80C-F05AE1DA5AA7}"/>
                  </a:ext>
                </a:extLst>
              </p:cNvPr>
              <p:cNvSpPr txBox="1"/>
              <p:nvPr/>
            </p:nvSpPr>
            <p:spPr>
              <a:xfrm>
                <a:off x="8986155" y="3342030"/>
                <a:ext cx="1912257" cy="479403"/>
              </a:xfrm>
              <a:prstGeom prst="rect">
                <a:avLst/>
              </a:prstGeom>
              <a:noFill/>
            </p:spPr>
            <p:txBody>
              <a:bodyPr wrap="square" rtlCol="0">
                <a:spAutoFit/>
              </a:bodyPr>
              <a:lstStyle/>
              <a:p>
                <a:pPr algn="ctr"/>
                <a:r>
                  <a:rPr lang="en-IN" sz="1400" dirty="0">
                    <a:solidFill>
                      <a:schemeClr val="bg1"/>
                    </a:solidFill>
                    <a:latin typeface="+mj-lt"/>
                  </a:rPr>
                  <a:t>Prescriptive star </a:t>
                </a:r>
                <a:br>
                  <a:rPr lang="en-IN" sz="1400" dirty="0">
                    <a:solidFill>
                      <a:schemeClr val="bg1"/>
                    </a:solidFill>
                    <a:latin typeface="+mj-lt"/>
                  </a:rPr>
                </a:br>
                <a:r>
                  <a:rPr lang="en-IN" sz="1400" dirty="0">
                    <a:solidFill>
                      <a:schemeClr val="bg1"/>
                    </a:solidFill>
                    <a:latin typeface="+mj-lt"/>
                  </a:rPr>
                  <a:t>schema</a:t>
                </a:r>
              </a:p>
            </p:txBody>
          </p:sp>
          <p:sp>
            <p:nvSpPr>
              <p:cNvPr id="23" name="TextBox 22">
                <a:extLst>
                  <a:ext uri="{FF2B5EF4-FFF2-40B4-BE49-F238E27FC236}">
                    <a16:creationId xmlns:a16="http://schemas.microsoft.com/office/drawing/2014/main" xmlns="" id="{DC3C2B24-3B69-4A4D-A554-5137EBFE5DB7}"/>
                  </a:ext>
                </a:extLst>
              </p:cNvPr>
              <p:cNvSpPr txBox="1"/>
              <p:nvPr/>
            </p:nvSpPr>
            <p:spPr>
              <a:xfrm>
                <a:off x="2049908" y="4027854"/>
                <a:ext cx="1248228" cy="310202"/>
              </a:xfrm>
              <a:prstGeom prst="rect">
                <a:avLst/>
              </a:prstGeom>
              <a:noFill/>
            </p:spPr>
            <p:txBody>
              <a:bodyPr wrap="square" rtlCol="0">
                <a:spAutoFit/>
              </a:bodyPr>
              <a:lstStyle/>
              <a:p>
                <a:pPr algn="ctr"/>
                <a:r>
                  <a:rPr lang="en-IN" sz="1600" b="1" dirty="0">
                    <a:solidFill>
                      <a:schemeClr val="bg2">
                        <a:lumMod val="25000"/>
                      </a:schemeClr>
                    </a:solidFill>
                    <a:latin typeface="+mj-lt"/>
                  </a:rPr>
                  <a:t>ACTIONABLE</a:t>
                </a:r>
              </a:p>
            </p:txBody>
          </p:sp>
          <p:sp>
            <p:nvSpPr>
              <p:cNvPr id="24" name="TextBox 23">
                <a:extLst>
                  <a:ext uri="{FF2B5EF4-FFF2-40B4-BE49-F238E27FC236}">
                    <a16:creationId xmlns:a16="http://schemas.microsoft.com/office/drawing/2014/main" xmlns="" id="{6727A6D0-70A6-4B71-9836-96AA96754BCA}"/>
                  </a:ext>
                </a:extLst>
              </p:cNvPr>
              <p:cNvSpPr txBox="1"/>
              <p:nvPr/>
            </p:nvSpPr>
            <p:spPr>
              <a:xfrm>
                <a:off x="6696405" y="4027853"/>
                <a:ext cx="1634316" cy="310202"/>
              </a:xfrm>
              <a:prstGeom prst="rect">
                <a:avLst/>
              </a:prstGeom>
              <a:noFill/>
            </p:spPr>
            <p:txBody>
              <a:bodyPr wrap="square" rtlCol="0">
                <a:spAutoFit/>
              </a:bodyPr>
              <a:lstStyle/>
              <a:p>
                <a:pPr algn="ctr"/>
                <a:r>
                  <a:rPr lang="en-IN" sz="1600" b="1" dirty="0">
                    <a:solidFill>
                      <a:schemeClr val="bg2">
                        <a:lumMod val="25000"/>
                      </a:schemeClr>
                    </a:solidFill>
                    <a:latin typeface="+mj-lt"/>
                  </a:rPr>
                  <a:t>CONFIGURABLE</a:t>
                </a:r>
              </a:p>
            </p:txBody>
          </p:sp>
          <p:sp>
            <p:nvSpPr>
              <p:cNvPr id="25" name="TextBox 24">
                <a:extLst>
                  <a:ext uri="{FF2B5EF4-FFF2-40B4-BE49-F238E27FC236}">
                    <a16:creationId xmlns:a16="http://schemas.microsoft.com/office/drawing/2014/main" xmlns="" id="{807210CC-6C3B-4E4A-962A-A55037AC20DB}"/>
                  </a:ext>
                </a:extLst>
              </p:cNvPr>
              <p:cNvSpPr txBox="1"/>
              <p:nvPr/>
            </p:nvSpPr>
            <p:spPr>
              <a:xfrm>
                <a:off x="4274939" y="4027853"/>
                <a:ext cx="1634316" cy="310202"/>
              </a:xfrm>
              <a:prstGeom prst="rect">
                <a:avLst/>
              </a:prstGeom>
              <a:noFill/>
            </p:spPr>
            <p:txBody>
              <a:bodyPr wrap="square" rtlCol="0">
                <a:spAutoFit/>
              </a:bodyPr>
              <a:lstStyle/>
              <a:p>
                <a:pPr algn="ctr"/>
                <a:r>
                  <a:rPr lang="en-IN" sz="1600" b="1" dirty="0">
                    <a:solidFill>
                      <a:schemeClr val="bg2">
                        <a:lumMod val="25000"/>
                      </a:schemeClr>
                    </a:solidFill>
                    <a:latin typeface="+mj-lt"/>
                  </a:rPr>
                  <a:t>EXTENDIBLE</a:t>
                </a:r>
              </a:p>
            </p:txBody>
          </p:sp>
          <p:sp>
            <p:nvSpPr>
              <p:cNvPr id="26" name="TextBox 25">
                <a:extLst>
                  <a:ext uri="{FF2B5EF4-FFF2-40B4-BE49-F238E27FC236}">
                    <a16:creationId xmlns:a16="http://schemas.microsoft.com/office/drawing/2014/main" xmlns="" id="{12F8CD1B-6169-4AC7-9A94-0EF32C0AF536}"/>
                  </a:ext>
                </a:extLst>
              </p:cNvPr>
              <p:cNvSpPr txBox="1"/>
              <p:nvPr/>
            </p:nvSpPr>
            <p:spPr>
              <a:xfrm>
                <a:off x="9117872" y="4027853"/>
                <a:ext cx="1634316" cy="310202"/>
              </a:xfrm>
              <a:prstGeom prst="rect">
                <a:avLst/>
              </a:prstGeom>
              <a:noFill/>
            </p:spPr>
            <p:txBody>
              <a:bodyPr wrap="square" rtlCol="0">
                <a:spAutoFit/>
              </a:bodyPr>
              <a:lstStyle/>
              <a:p>
                <a:pPr algn="ctr"/>
                <a:r>
                  <a:rPr lang="en-IN" sz="1600" b="1" dirty="0">
                    <a:solidFill>
                      <a:schemeClr val="bg2">
                        <a:lumMod val="25000"/>
                      </a:schemeClr>
                    </a:solidFill>
                    <a:latin typeface="+mj-lt"/>
                  </a:rPr>
                  <a:t>CONSUMABLE</a:t>
                </a:r>
              </a:p>
            </p:txBody>
          </p:sp>
          <p:sp>
            <p:nvSpPr>
              <p:cNvPr id="27" name="TextBox 26">
                <a:extLst>
                  <a:ext uri="{FF2B5EF4-FFF2-40B4-BE49-F238E27FC236}">
                    <a16:creationId xmlns:a16="http://schemas.microsoft.com/office/drawing/2014/main" xmlns="" id="{FEBEF396-220A-4A0D-A9D6-2D3AF2E0845B}"/>
                  </a:ext>
                </a:extLst>
              </p:cNvPr>
              <p:cNvSpPr txBox="1"/>
              <p:nvPr/>
            </p:nvSpPr>
            <p:spPr>
              <a:xfrm>
                <a:off x="1714502" y="4740714"/>
                <a:ext cx="1912257" cy="479403"/>
              </a:xfrm>
              <a:prstGeom prst="rect">
                <a:avLst/>
              </a:prstGeom>
              <a:noFill/>
            </p:spPr>
            <p:txBody>
              <a:bodyPr wrap="square" rtlCol="0">
                <a:spAutoFit/>
              </a:bodyPr>
              <a:lstStyle/>
              <a:p>
                <a:pPr algn="ctr"/>
                <a:r>
                  <a:rPr lang="en-IN" sz="1400" dirty="0">
                    <a:solidFill>
                      <a:schemeClr val="bg2">
                        <a:lumMod val="25000"/>
                      </a:schemeClr>
                    </a:solidFill>
                    <a:latin typeface="+mj-lt"/>
                  </a:rPr>
                  <a:t>Directly supports IT, stewards, councils</a:t>
                </a:r>
              </a:p>
            </p:txBody>
          </p:sp>
          <p:sp>
            <p:nvSpPr>
              <p:cNvPr id="28" name="TextBox 27">
                <a:extLst>
                  <a:ext uri="{FF2B5EF4-FFF2-40B4-BE49-F238E27FC236}">
                    <a16:creationId xmlns:a16="http://schemas.microsoft.com/office/drawing/2014/main" xmlns="" id="{B5C728CE-D4C4-458C-AC31-FBFF47702340}"/>
                  </a:ext>
                </a:extLst>
              </p:cNvPr>
              <p:cNvSpPr txBox="1"/>
              <p:nvPr/>
            </p:nvSpPr>
            <p:spPr>
              <a:xfrm>
                <a:off x="4135968" y="4740714"/>
                <a:ext cx="1912257" cy="479403"/>
              </a:xfrm>
              <a:prstGeom prst="rect">
                <a:avLst/>
              </a:prstGeom>
              <a:noFill/>
            </p:spPr>
            <p:txBody>
              <a:bodyPr wrap="square" rtlCol="0">
                <a:spAutoFit/>
              </a:bodyPr>
              <a:lstStyle/>
              <a:p>
                <a:pPr algn="ctr"/>
                <a:r>
                  <a:rPr lang="en-IN" sz="1400" dirty="0">
                    <a:solidFill>
                      <a:schemeClr val="bg2">
                        <a:lumMod val="25000"/>
                      </a:schemeClr>
                    </a:solidFill>
                    <a:latin typeface="+mj-lt"/>
                  </a:rPr>
                  <a:t>Open </a:t>
                </a:r>
                <a:br>
                  <a:rPr lang="en-IN" sz="1400" dirty="0">
                    <a:solidFill>
                      <a:schemeClr val="bg2">
                        <a:lumMod val="25000"/>
                      </a:schemeClr>
                    </a:solidFill>
                    <a:latin typeface="+mj-lt"/>
                  </a:rPr>
                </a:br>
                <a:r>
                  <a:rPr lang="en-IN" sz="1400" dirty="0">
                    <a:solidFill>
                      <a:schemeClr val="bg2">
                        <a:lumMod val="25000"/>
                      </a:schemeClr>
                    </a:solidFill>
                    <a:latin typeface="+mj-lt"/>
                  </a:rPr>
                  <a:t>architecture</a:t>
                </a:r>
              </a:p>
            </p:txBody>
          </p:sp>
          <p:sp>
            <p:nvSpPr>
              <p:cNvPr id="29" name="TextBox 28">
                <a:extLst>
                  <a:ext uri="{FF2B5EF4-FFF2-40B4-BE49-F238E27FC236}">
                    <a16:creationId xmlns:a16="http://schemas.microsoft.com/office/drawing/2014/main" xmlns="" id="{5D6F3C3D-6588-4573-8505-81BD3B80EB8C}"/>
                  </a:ext>
                </a:extLst>
              </p:cNvPr>
              <p:cNvSpPr txBox="1"/>
              <p:nvPr/>
            </p:nvSpPr>
            <p:spPr>
              <a:xfrm>
                <a:off x="6557434" y="4740714"/>
                <a:ext cx="1912257" cy="479403"/>
              </a:xfrm>
              <a:prstGeom prst="rect">
                <a:avLst/>
              </a:prstGeom>
              <a:noFill/>
            </p:spPr>
            <p:txBody>
              <a:bodyPr wrap="square" rtlCol="0">
                <a:spAutoFit/>
              </a:bodyPr>
              <a:lstStyle/>
              <a:p>
                <a:pPr algn="ctr"/>
                <a:r>
                  <a:rPr lang="en-IN" sz="1400" dirty="0">
                    <a:solidFill>
                      <a:schemeClr val="bg2">
                        <a:lumMod val="25000"/>
                      </a:schemeClr>
                    </a:solidFill>
                    <a:latin typeface="+mj-lt"/>
                  </a:rPr>
                  <a:t>Tooling makes </a:t>
                </a:r>
                <a:br>
                  <a:rPr lang="en-IN" sz="1400" dirty="0">
                    <a:solidFill>
                      <a:schemeClr val="bg2">
                        <a:lumMod val="25000"/>
                      </a:schemeClr>
                    </a:solidFill>
                    <a:latin typeface="+mj-lt"/>
                  </a:rPr>
                </a:br>
                <a:r>
                  <a:rPr lang="en-IN" sz="1400" dirty="0">
                    <a:solidFill>
                      <a:schemeClr val="bg2">
                        <a:lumMod val="25000"/>
                      </a:schemeClr>
                    </a:solidFill>
                    <a:latin typeface="+mj-lt"/>
                  </a:rPr>
                  <a:t>it simple</a:t>
                </a:r>
              </a:p>
            </p:txBody>
          </p:sp>
          <p:sp>
            <p:nvSpPr>
              <p:cNvPr id="30" name="TextBox 29">
                <a:extLst>
                  <a:ext uri="{FF2B5EF4-FFF2-40B4-BE49-F238E27FC236}">
                    <a16:creationId xmlns:a16="http://schemas.microsoft.com/office/drawing/2014/main" xmlns="" id="{76086C5C-1F7F-477D-B436-32E11DE0482F}"/>
                  </a:ext>
                </a:extLst>
              </p:cNvPr>
              <p:cNvSpPr txBox="1"/>
              <p:nvPr/>
            </p:nvSpPr>
            <p:spPr>
              <a:xfrm>
                <a:off x="8978901" y="4745167"/>
                <a:ext cx="1912257" cy="479403"/>
              </a:xfrm>
              <a:prstGeom prst="rect">
                <a:avLst/>
              </a:prstGeom>
              <a:noFill/>
            </p:spPr>
            <p:txBody>
              <a:bodyPr wrap="square" rtlCol="0">
                <a:spAutoFit/>
              </a:bodyPr>
              <a:lstStyle/>
              <a:p>
                <a:pPr algn="ctr"/>
                <a:r>
                  <a:rPr lang="en-IN" sz="1400" dirty="0">
                    <a:solidFill>
                      <a:schemeClr val="bg2">
                        <a:lumMod val="25000"/>
                      </a:schemeClr>
                    </a:solidFill>
                    <a:latin typeface="+mj-lt"/>
                  </a:rPr>
                  <a:t>Short time to value</a:t>
                </a:r>
                <a:br>
                  <a:rPr lang="en-IN" sz="1400" dirty="0">
                    <a:solidFill>
                      <a:schemeClr val="bg2">
                        <a:lumMod val="25000"/>
                      </a:schemeClr>
                    </a:solidFill>
                    <a:latin typeface="+mj-lt"/>
                  </a:rPr>
                </a:br>
                <a:r>
                  <a:rPr lang="en-IN" sz="1400" dirty="0">
                    <a:solidFill>
                      <a:schemeClr val="bg2">
                        <a:lumMod val="25000"/>
                      </a:schemeClr>
                    </a:solidFill>
                    <a:latin typeface="+mj-lt"/>
                  </a:rPr>
                  <a:t>(4 weeks)</a:t>
                </a:r>
              </a:p>
            </p:txBody>
          </p:sp>
        </p:grpSp>
      </p:grpSp>
    </p:spTree>
    <p:extLst>
      <p:ext uri="{BB962C8B-B14F-4D97-AF65-F5344CB8AC3E}">
        <p14:creationId xmlns:p14="http://schemas.microsoft.com/office/powerpoint/2010/main" val="3323430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Products</a:t>
            </a:r>
            <a:endParaRPr lang="en-IN" baseline="34000" dirty="0"/>
          </a:p>
        </p:txBody>
      </p:sp>
      <p:grpSp>
        <p:nvGrpSpPr>
          <p:cNvPr id="37" name="Group 36">
            <a:extLst>
              <a:ext uri="{FF2B5EF4-FFF2-40B4-BE49-F238E27FC236}">
                <a16:creationId xmlns:a16="http://schemas.microsoft.com/office/drawing/2014/main" xmlns="" id="{7DE6C8D7-4FF2-4559-BBDA-38190EF8DB22}"/>
              </a:ext>
            </a:extLst>
          </p:cNvPr>
          <p:cNvGrpSpPr/>
          <p:nvPr/>
        </p:nvGrpSpPr>
        <p:grpSpPr>
          <a:xfrm>
            <a:off x="3639880" y="723912"/>
            <a:ext cx="8261831" cy="5637415"/>
            <a:chOff x="2231998" y="723912"/>
            <a:chExt cx="8261831" cy="5637415"/>
          </a:xfrm>
        </p:grpSpPr>
        <p:pic>
          <p:nvPicPr>
            <p:cNvPr id="34" name="Picture 33" descr="A screenshot of a cell phone&#10;&#10;Description generated with high confidence">
              <a:extLst>
                <a:ext uri="{FF2B5EF4-FFF2-40B4-BE49-F238E27FC236}">
                  <a16:creationId xmlns:a16="http://schemas.microsoft.com/office/drawing/2014/main" xmlns="" id="{DF06B3C6-FB82-4543-B682-38CF6D24DF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1998" y="723912"/>
              <a:ext cx="8261831" cy="5637415"/>
            </a:xfrm>
            <a:prstGeom prst="rect">
              <a:avLst/>
            </a:prstGeom>
          </p:spPr>
        </p:pic>
        <p:sp>
          <p:nvSpPr>
            <p:cNvPr id="36" name="TextBox 35">
              <a:extLst>
                <a:ext uri="{FF2B5EF4-FFF2-40B4-BE49-F238E27FC236}">
                  <a16:creationId xmlns:a16="http://schemas.microsoft.com/office/drawing/2014/main" xmlns="" id="{C9BC9645-D6DA-40CB-80CA-05BB2351AD82}"/>
                </a:ext>
              </a:extLst>
            </p:cNvPr>
            <p:cNvSpPr txBox="1"/>
            <p:nvPr/>
          </p:nvSpPr>
          <p:spPr>
            <a:xfrm>
              <a:off x="2231998" y="1095828"/>
              <a:ext cx="2829453" cy="707886"/>
            </a:xfrm>
            <a:prstGeom prst="rect">
              <a:avLst/>
            </a:prstGeom>
            <a:solidFill>
              <a:srgbClr val="1171B9"/>
            </a:solidFill>
            <a:ln>
              <a:noFill/>
            </a:ln>
          </p:spPr>
          <p:txBody>
            <a:bodyPr wrap="square" rtlCol="0">
              <a:spAutoFit/>
            </a:bodyPr>
            <a:lstStyle/>
            <a:p>
              <a:r>
                <a:rPr lang="en-IN" sz="2000" b="1" dirty="0">
                  <a:solidFill>
                    <a:schemeClr val="bg1"/>
                  </a:solidFill>
                  <a:latin typeface="+mj-lt"/>
                </a:rPr>
                <a:t>Continuous Evolution </a:t>
              </a:r>
              <a:br>
                <a:rPr lang="en-IN" sz="2000" b="1" dirty="0">
                  <a:solidFill>
                    <a:schemeClr val="bg1"/>
                  </a:solidFill>
                  <a:latin typeface="+mj-lt"/>
                </a:rPr>
              </a:br>
              <a:r>
                <a:rPr lang="en-IN" sz="2000" b="1" dirty="0">
                  <a:solidFill>
                    <a:schemeClr val="bg1"/>
                  </a:solidFill>
                  <a:latin typeface="+mj-lt"/>
                </a:rPr>
                <a:t>of Customer Intelligence</a:t>
              </a:r>
            </a:p>
          </p:txBody>
        </p:sp>
      </p:grpSp>
      <p:sp>
        <p:nvSpPr>
          <p:cNvPr id="38" name="Rectangle 37">
            <a:extLst>
              <a:ext uri="{FF2B5EF4-FFF2-40B4-BE49-F238E27FC236}">
                <a16:creationId xmlns:a16="http://schemas.microsoft.com/office/drawing/2014/main" xmlns="" id="{B1FC5384-6587-4B6C-8527-2929E4D2D8AF}"/>
              </a:ext>
            </a:extLst>
          </p:cNvPr>
          <p:cNvSpPr/>
          <p:nvPr/>
        </p:nvSpPr>
        <p:spPr>
          <a:xfrm>
            <a:off x="385962" y="2384528"/>
            <a:ext cx="2554514" cy="25560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xmlns="" id="{329739BE-005E-415C-A517-B119AD1DBB44}"/>
              </a:ext>
            </a:extLst>
          </p:cNvPr>
          <p:cNvSpPr/>
          <p:nvPr/>
        </p:nvSpPr>
        <p:spPr>
          <a:xfrm>
            <a:off x="451278" y="2449844"/>
            <a:ext cx="2448000" cy="2448000"/>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dirty="0"/>
          </a:p>
          <a:p>
            <a:pPr algn="ctr"/>
            <a:r>
              <a:rPr lang="en-IN" sz="2200" b="1" dirty="0" err="1">
                <a:solidFill>
                  <a:schemeClr val="bg2">
                    <a:lumMod val="25000"/>
                  </a:schemeClr>
                </a:solidFill>
                <a:latin typeface="+mj-lt"/>
              </a:rPr>
              <a:t>AllSight</a:t>
            </a:r>
            <a:r>
              <a:rPr lang="en-IN" sz="2200" b="1" dirty="0">
                <a:solidFill>
                  <a:schemeClr val="bg2">
                    <a:lumMod val="25000"/>
                  </a:schemeClr>
                </a:solidFill>
                <a:latin typeface="+mj-lt"/>
              </a:rPr>
              <a:t> Customer Intelligence Management System</a:t>
            </a:r>
          </a:p>
        </p:txBody>
      </p:sp>
      <p:cxnSp>
        <p:nvCxnSpPr>
          <p:cNvPr id="42" name="Straight Connector 41">
            <a:extLst>
              <a:ext uri="{FF2B5EF4-FFF2-40B4-BE49-F238E27FC236}">
                <a16:creationId xmlns:a16="http://schemas.microsoft.com/office/drawing/2014/main" xmlns="" id="{BA9201E6-9236-4E85-8546-133EB0485EE9}"/>
              </a:ext>
            </a:extLst>
          </p:cNvPr>
          <p:cNvCxnSpPr/>
          <p:nvPr/>
        </p:nvCxnSpPr>
        <p:spPr>
          <a:xfrm>
            <a:off x="1101964" y="3052769"/>
            <a:ext cx="1146629" cy="0"/>
          </a:xfrm>
          <a:prstGeom prst="line">
            <a:avLst/>
          </a:prstGeom>
          <a:ln>
            <a:solidFill>
              <a:schemeClr val="bg2">
                <a:lumMod val="25000"/>
              </a:schemeClr>
            </a:solidFill>
          </a:ln>
        </p:spPr>
        <p:style>
          <a:lnRef idx="1">
            <a:schemeClr val="accent3"/>
          </a:lnRef>
          <a:fillRef idx="0">
            <a:schemeClr val="accent3"/>
          </a:fillRef>
          <a:effectRef idx="0">
            <a:schemeClr val="accent3"/>
          </a:effectRef>
          <a:fontRef idx="minor">
            <a:schemeClr val="tx1"/>
          </a:fontRef>
        </p:style>
      </p:cxnSp>
      <p:sp>
        <p:nvSpPr>
          <p:cNvPr id="43" name="Rectangle 42">
            <a:extLst>
              <a:ext uri="{FF2B5EF4-FFF2-40B4-BE49-F238E27FC236}">
                <a16:creationId xmlns:a16="http://schemas.microsoft.com/office/drawing/2014/main" xmlns="" id="{50D1D45F-68CF-4072-846E-A40CA26D4C52}"/>
              </a:ext>
            </a:extLst>
          </p:cNvPr>
          <p:cNvSpPr/>
          <p:nvPr/>
        </p:nvSpPr>
        <p:spPr>
          <a:xfrm>
            <a:off x="6774858" y="5728175"/>
            <a:ext cx="5364387" cy="677108"/>
          </a:xfrm>
          <a:prstGeom prst="rect">
            <a:avLst/>
          </a:prstGeom>
          <a:solidFill>
            <a:schemeClr val="accent3"/>
          </a:solidFill>
          <a:ln w="28575">
            <a:noFill/>
          </a:ln>
          <a:effectLst/>
        </p:spPr>
        <p:txBody>
          <a:bodyPr vert="horz" wrap="square" lIns="91440" tIns="91440" rIns="91440" bIns="91440" rtlCol="0" anchor="ctr">
            <a:spAutoFit/>
          </a:bodyPr>
          <a:lstStyle/>
          <a:p>
            <a:pPr algn="ctr">
              <a:spcBef>
                <a:spcPts val="1200"/>
              </a:spcBef>
              <a:buClr>
                <a:schemeClr val="tx2"/>
              </a:buClr>
              <a:buSzPct val="120000"/>
            </a:pPr>
            <a:r>
              <a:rPr lang="en-US" sz="1600" dirty="0">
                <a:solidFill>
                  <a:schemeClr val="bg1"/>
                </a:solidFill>
                <a:latin typeface="+mj-lt"/>
              </a:rPr>
              <a:t>Incorporates over 15 years of best practices and experiences in customer data management</a:t>
            </a:r>
          </a:p>
        </p:txBody>
      </p:sp>
    </p:spTree>
    <p:extLst>
      <p:ext uri="{BB962C8B-B14F-4D97-AF65-F5344CB8AC3E}">
        <p14:creationId xmlns:p14="http://schemas.microsoft.com/office/powerpoint/2010/main" val="2350499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16E5DD7-59B8-44E5-A520-EE72C7E2C331}"/>
              </a:ext>
            </a:extLst>
          </p:cNvPr>
          <p:cNvSpPr>
            <a:spLocks noGrp="1"/>
          </p:cNvSpPr>
          <p:nvPr>
            <p:ph type="body" sz="quarter" idx="11"/>
          </p:nvPr>
        </p:nvSpPr>
        <p:spPr/>
        <p:txBody>
          <a:bodyPr/>
          <a:lstStyle/>
          <a:p>
            <a:r>
              <a:rPr lang="en-IN" dirty="0"/>
              <a:t>Client List</a:t>
            </a:r>
          </a:p>
        </p:txBody>
      </p:sp>
      <p:grpSp>
        <p:nvGrpSpPr>
          <p:cNvPr id="39" name="Group 38">
            <a:extLst>
              <a:ext uri="{FF2B5EF4-FFF2-40B4-BE49-F238E27FC236}">
                <a16:creationId xmlns:a16="http://schemas.microsoft.com/office/drawing/2014/main" xmlns="" id="{3D8D5D83-C3E7-4A9C-8ECB-F9B264D9B346}"/>
              </a:ext>
            </a:extLst>
          </p:cNvPr>
          <p:cNvGrpSpPr/>
          <p:nvPr/>
        </p:nvGrpSpPr>
        <p:grpSpPr>
          <a:xfrm>
            <a:off x="778404" y="1059544"/>
            <a:ext cx="10266054" cy="5138056"/>
            <a:chOff x="538182" y="1324320"/>
            <a:chExt cx="8064479" cy="4036190"/>
          </a:xfrm>
        </p:grpSpPr>
        <p:pic>
          <p:nvPicPr>
            <p:cNvPr id="4" name="image16.png">
              <a:extLst>
                <a:ext uri="{FF2B5EF4-FFF2-40B4-BE49-F238E27FC236}">
                  <a16:creationId xmlns:a16="http://schemas.microsoft.com/office/drawing/2014/main" xmlns="" id="{D3BB9446-4DD9-489D-9910-FD0A52704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572" y="1579466"/>
              <a:ext cx="1148625" cy="296427"/>
            </a:xfrm>
            <a:prstGeom prst="rect">
              <a:avLst/>
            </a:prstGeom>
            <a:ln w="12700">
              <a:miter lim="400000"/>
            </a:ln>
          </p:spPr>
        </p:pic>
        <p:pic>
          <p:nvPicPr>
            <p:cNvPr id="5" name="image17.png">
              <a:extLst>
                <a:ext uri="{FF2B5EF4-FFF2-40B4-BE49-F238E27FC236}">
                  <a16:creationId xmlns:a16="http://schemas.microsoft.com/office/drawing/2014/main" xmlns="" id="{ADD6F06A-82CD-49AE-9E84-FB2707F7A0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7641" y="1527541"/>
              <a:ext cx="1105895" cy="400279"/>
            </a:xfrm>
            <a:prstGeom prst="rect">
              <a:avLst/>
            </a:prstGeom>
            <a:ln w="12700">
              <a:miter lim="400000"/>
            </a:ln>
          </p:spPr>
        </p:pic>
        <p:pic>
          <p:nvPicPr>
            <p:cNvPr id="6" name="image18.png">
              <a:extLst>
                <a:ext uri="{FF2B5EF4-FFF2-40B4-BE49-F238E27FC236}">
                  <a16:creationId xmlns:a16="http://schemas.microsoft.com/office/drawing/2014/main" xmlns="" id="{49288FAC-B102-48A8-A63C-56B9FAF9DBC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6317" y="2373791"/>
              <a:ext cx="823137" cy="321212"/>
            </a:xfrm>
            <a:prstGeom prst="rect">
              <a:avLst/>
            </a:prstGeom>
            <a:ln w="12700">
              <a:miter lim="400000"/>
            </a:ln>
          </p:spPr>
        </p:pic>
        <p:pic>
          <p:nvPicPr>
            <p:cNvPr id="7" name="image19.png">
              <a:extLst>
                <a:ext uri="{FF2B5EF4-FFF2-40B4-BE49-F238E27FC236}">
                  <a16:creationId xmlns:a16="http://schemas.microsoft.com/office/drawing/2014/main" xmlns="" id="{A105E11D-2F7E-4B94-8B5B-0444CD3A2D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99461" y="2395222"/>
              <a:ext cx="1190310" cy="278347"/>
            </a:xfrm>
            <a:prstGeom prst="rect">
              <a:avLst/>
            </a:prstGeom>
            <a:ln w="12700">
              <a:miter lim="400000"/>
            </a:ln>
          </p:spPr>
        </p:pic>
        <p:pic>
          <p:nvPicPr>
            <p:cNvPr id="8" name="image20.png">
              <a:extLst>
                <a:ext uri="{FF2B5EF4-FFF2-40B4-BE49-F238E27FC236}">
                  <a16:creationId xmlns:a16="http://schemas.microsoft.com/office/drawing/2014/main" xmlns="" id="{5A7B09F1-3E6D-45AF-87DB-BAE86C3544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22953" y="2257567"/>
              <a:ext cx="1135270" cy="553657"/>
            </a:xfrm>
            <a:prstGeom prst="rect">
              <a:avLst/>
            </a:prstGeom>
            <a:ln w="12700">
              <a:miter lim="400000"/>
            </a:ln>
          </p:spPr>
        </p:pic>
        <p:pic>
          <p:nvPicPr>
            <p:cNvPr id="9" name="image21.png">
              <a:extLst>
                <a:ext uri="{FF2B5EF4-FFF2-40B4-BE49-F238E27FC236}">
                  <a16:creationId xmlns:a16="http://schemas.microsoft.com/office/drawing/2014/main" xmlns="" id="{90DC15D9-4EBB-4893-B6D2-66CF359B7AB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479776" y="3143346"/>
              <a:ext cx="829681" cy="395533"/>
            </a:xfrm>
            <a:prstGeom prst="rect">
              <a:avLst/>
            </a:prstGeom>
            <a:ln w="12700">
              <a:miter lim="400000"/>
            </a:ln>
          </p:spPr>
        </p:pic>
        <p:pic>
          <p:nvPicPr>
            <p:cNvPr id="10" name="image22.png">
              <a:extLst>
                <a:ext uri="{FF2B5EF4-FFF2-40B4-BE49-F238E27FC236}">
                  <a16:creationId xmlns:a16="http://schemas.microsoft.com/office/drawing/2014/main" xmlns="" id="{13A181DA-B2ED-4ECE-B732-040470A8A2F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08477" y="3106786"/>
              <a:ext cx="1122888" cy="468653"/>
            </a:xfrm>
            <a:prstGeom prst="rect">
              <a:avLst/>
            </a:prstGeom>
            <a:ln w="12700">
              <a:miter lim="400000"/>
            </a:ln>
          </p:spPr>
        </p:pic>
        <p:pic>
          <p:nvPicPr>
            <p:cNvPr id="11" name="image23.png">
              <a:extLst>
                <a:ext uri="{FF2B5EF4-FFF2-40B4-BE49-F238E27FC236}">
                  <a16:creationId xmlns:a16="http://schemas.microsoft.com/office/drawing/2014/main" xmlns="" id="{7CED84B3-D2F9-4622-9EB5-66D5165715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37469" y="3214198"/>
              <a:ext cx="1106239" cy="253833"/>
            </a:xfrm>
            <a:prstGeom prst="rect">
              <a:avLst/>
            </a:prstGeom>
            <a:ln w="12700">
              <a:miter lim="400000"/>
            </a:ln>
          </p:spPr>
        </p:pic>
        <p:pic>
          <p:nvPicPr>
            <p:cNvPr id="12" name="image24.png">
              <a:extLst>
                <a:ext uri="{FF2B5EF4-FFF2-40B4-BE49-F238E27FC236}">
                  <a16:creationId xmlns:a16="http://schemas.microsoft.com/office/drawing/2014/main" xmlns="" id="{3294B507-5711-48CE-BDB9-7233623F2E1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44171" y="3079691"/>
              <a:ext cx="502442" cy="522843"/>
            </a:xfrm>
            <a:prstGeom prst="rect">
              <a:avLst/>
            </a:prstGeom>
            <a:ln w="12700">
              <a:miter lim="400000"/>
            </a:ln>
          </p:spPr>
        </p:pic>
        <p:pic>
          <p:nvPicPr>
            <p:cNvPr id="13" name="image25.png">
              <a:extLst>
                <a:ext uri="{FF2B5EF4-FFF2-40B4-BE49-F238E27FC236}">
                  <a16:creationId xmlns:a16="http://schemas.microsoft.com/office/drawing/2014/main" xmlns="" id="{F720CD3D-AF5E-44CD-B248-EBA70ED14E0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50988" y="3039985"/>
              <a:ext cx="533793" cy="553802"/>
            </a:xfrm>
            <a:prstGeom prst="rect">
              <a:avLst/>
            </a:prstGeom>
            <a:ln w="12700">
              <a:miter lim="400000"/>
            </a:ln>
          </p:spPr>
        </p:pic>
        <p:pic>
          <p:nvPicPr>
            <p:cNvPr id="14" name="image26.png">
              <a:extLst>
                <a:ext uri="{FF2B5EF4-FFF2-40B4-BE49-F238E27FC236}">
                  <a16:creationId xmlns:a16="http://schemas.microsoft.com/office/drawing/2014/main" xmlns="" id="{38A3BE3A-F9D5-47A8-B119-5ADC67834400}"/>
                </a:ext>
              </a:extLst>
            </p:cNvPr>
            <p:cNvPicPr>
              <a:picLocks noChangeAspect="1"/>
            </p:cNvPicPr>
            <p:nvPr/>
          </p:nvPicPr>
          <p:blipFill>
            <a:blip r:embed="rId12" cstate="screen">
              <a:extLst>
                <a:ext uri="{28A0092B-C50C-407E-A947-70E740481C1C}">
                  <a14:useLocalDpi xmlns:a14="http://schemas.microsoft.com/office/drawing/2010/main"/>
                </a:ext>
              </a:extLst>
            </a:blip>
            <a:srcRect b="104"/>
            <a:stretch>
              <a:fillRect/>
            </a:stretch>
          </p:blipFill>
          <p:spPr>
            <a:xfrm>
              <a:off x="2014784" y="3189473"/>
              <a:ext cx="1102173" cy="303279"/>
            </a:xfrm>
            <a:prstGeom prst="rect">
              <a:avLst/>
            </a:prstGeom>
            <a:ln w="12700">
              <a:miter lim="400000"/>
            </a:ln>
          </p:spPr>
        </p:pic>
        <p:pic>
          <p:nvPicPr>
            <p:cNvPr id="15" name="image27.png">
              <a:extLst>
                <a:ext uri="{FF2B5EF4-FFF2-40B4-BE49-F238E27FC236}">
                  <a16:creationId xmlns:a16="http://schemas.microsoft.com/office/drawing/2014/main" xmlns="" id="{89572D4D-5A4D-44EE-896C-E7DD69248A4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86653" y="3921954"/>
              <a:ext cx="415927" cy="432814"/>
            </a:xfrm>
            <a:prstGeom prst="rect">
              <a:avLst/>
            </a:prstGeom>
            <a:ln w="12700">
              <a:miter lim="400000"/>
            </a:ln>
          </p:spPr>
        </p:pic>
        <p:sp>
          <p:nvSpPr>
            <p:cNvPr id="16" name="Shape 530">
              <a:extLst>
                <a:ext uri="{FF2B5EF4-FFF2-40B4-BE49-F238E27FC236}">
                  <a16:creationId xmlns:a16="http://schemas.microsoft.com/office/drawing/2014/main" xmlns="" id="{9A8F6D5D-5B2C-41BA-9750-1A9948C6ED52}"/>
                </a:ext>
              </a:extLst>
            </p:cNvPr>
            <p:cNvSpPr/>
            <p:nvPr/>
          </p:nvSpPr>
          <p:spPr>
            <a:xfrm flipH="1">
              <a:off x="1882275" y="1324320"/>
              <a:ext cx="1" cy="3226870"/>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17" name="Shape 532">
              <a:extLst>
                <a:ext uri="{FF2B5EF4-FFF2-40B4-BE49-F238E27FC236}">
                  <a16:creationId xmlns:a16="http://schemas.microsoft.com/office/drawing/2014/main" xmlns="" id="{5D203B32-8473-4188-AB7C-081390B64DF1}"/>
                </a:ext>
              </a:extLst>
            </p:cNvPr>
            <p:cNvSpPr/>
            <p:nvPr/>
          </p:nvSpPr>
          <p:spPr>
            <a:xfrm flipH="1">
              <a:off x="4570462" y="1324321"/>
              <a:ext cx="2" cy="4036189"/>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18" name="Shape 531">
              <a:extLst>
                <a:ext uri="{FF2B5EF4-FFF2-40B4-BE49-F238E27FC236}">
                  <a16:creationId xmlns:a16="http://schemas.microsoft.com/office/drawing/2014/main" xmlns="" id="{408BC444-157C-4902-B899-661F37142ADB}"/>
                </a:ext>
              </a:extLst>
            </p:cNvPr>
            <p:cNvSpPr/>
            <p:nvPr/>
          </p:nvSpPr>
          <p:spPr>
            <a:xfrm flipH="1">
              <a:off x="3226369" y="1324320"/>
              <a:ext cx="1" cy="4036190"/>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19" name="Shape 533">
              <a:extLst>
                <a:ext uri="{FF2B5EF4-FFF2-40B4-BE49-F238E27FC236}">
                  <a16:creationId xmlns:a16="http://schemas.microsoft.com/office/drawing/2014/main" xmlns="" id="{619B3DC8-2BF5-462D-A0C3-26FBECBDDD34}"/>
                </a:ext>
              </a:extLst>
            </p:cNvPr>
            <p:cNvSpPr/>
            <p:nvPr/>
          </p:nvSpPr>
          <p:spPr>
            <a:xfrm>
              <a:off x="5914557" y="1324320"/>
              <a:ext cx="1" cy="4036190"/>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20" name="Shape 534">
              <a:extLst>
                <a:ext uri="{FF2B5EF4-FFF2-40B4-BE49-F238E27FC236}">
                  <a16:creationId xmlns:a16="http://schemas.microsoft.com/office/drawing/2014/main" xmlns="" id="{5C5B7F90-057E-4B9C-8211-560FF6B9AE4E}"/>
                </a:ext>
              </a:extLst>
            </p:cNvPr>
            <p:cNvSpPr/>
            <p:nvPr/>
          </p:nvSpPr>
          <p:spPr>
            <a:xfrm>
              <a:off x="7258651" y="1324320"/>
              <a:ext cx="1" cy="3226870"/>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21" name="Shape 535">
              <a:extLst>
                <a:ext uri="{FF2B5EF4-FFF2-40B4-BE49-F238E27FC236}">
                  <a16:creationId xmlns:a16="http://schemas.microsoft.com/office/drawing/2014/main" xmlns="" id="{0F7B1C9B-E22F-4099-8E97-4B0BF3050B9B}"/>
                </a:ext>
              </a:extLst>
            </p:cNvPr>
            <p:cNvSpPr/>
            <p:nvPr/>
          </p:nvSpPr>
          <p:spPr>
            <a:xfrm>
              <a:off x="538182" y="2131038"/>
              <a:ext cx="8064479" cy="2"/>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22" name="Shape 536">
              <a:extLst>
                <a:ext uri="{FF2B5EF4-FFF2-40B4-BE49-F238E27FC236}">
                  <a16:creationId xmlns:a16="http://schemas.microsoft.com/office/drawing/2014/main" xmlns="" id="{EEEFC964-38AE-445E-910B-F74A4809CF4A}"/>
                </a:ext>
              </a:extLst>
            </p:cNvPr>
            <p:cNvSpPr/>
            <p:nvPr/>
          </p:nvSpPr>
          <p:spPr>
            <a:xfrm>
              <a:off x="538182" y="2937754"/>
              <a:ext cx="8064479" cy="2"/>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sp>
          <p:nvSpPr>
            <p:cNvPr id="23" name="Shape 537">
              <a:extLst>
                <a:ext uri="{FF2B5EF4-FFF2-40B4-BE49-F238E27FC236}">
                  <a16:creationId xmlns:a16="http://schemas.microsoft.com/office/drawing/2014/main" xmlns="" id="{81EF6865-D516-49DF-9DAF-B83BB186844F}"/>
                </a:ext>
              </a:extLst>
            </p:cNvPr>
            <p:cNvSpPr/>
            <p:nvPr/>
          </p:nvSpPr>
          <p:spPr>
            <a:xfrm>
              <a:off x="538182" y="3744471"/>
              <a:ext cx="8064479" cy="2"/>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pic>
          <p:nvPicPr>
            <p:cNvPr id="24" name="image31.png">
              <a:extLst>
                <a:ext uri="{FF2B5EF4-FFF2-40B4-BE49-F238E27FC236}">
                  <a16:creationId xmlns:a16="http://schemas.microsoft.com/office/drawing/2014/main" xmlns="" id="{6F3FB3BC-235C-4BA3-B9C8-A57F6B96B0B3}"/>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281631" y="1472217"/>
              <a:ext cx="1287283" cy="466053"/>
            </a:xfrm>
            <a:prstGeom prst="rect">
              <a:avLst/>
            </a:prstGeom>
            <a:ln w="12700">
              <a:miter lim="400000"/>
            </a:ln>
          </p:spPr>
        </p:pic>
        <p:pic>
          <p:nvPicPr>
            <p:cNvPr id="25" name="image32.png">
              <a:extLst>
                <a:ext uri="{FF2B5EF4-FFF2-40B4-BE49-F238E27FC236}">
                  <a16:creationId xmlns:a16="http://schemas.microsoft.com/office/drawing/2014/main" xmlns="" id="{0135F62F-B4FA-4BDB-9D28-4BB3BC9ACF9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12273" y="2367838"/>
              <a:ext cx="1107194" cy="315942"/>
            </a:xfrm>
            <a:prstGeom prst="rect">
              <a:avLst/>
            </a:prstGeom>
            <a:ln w="12700">
              <a:miter lim="400000"/>
            </a:ln>
          </p:spPr>
        </p:pic>
        <p:pic>
          <p:nvPicPr>
            <p:cNvPr id="26" name="image33.png">
              <a:extLst>
                <a:ext uri="{FF2B5EF4-FFF2-40B4-BE49-F238E27FC236}">
                  <a16:creationId xmlns:a16="http://schemas.microsoft.com/office/drawing/2014/main" xmlns="" id="{07960A77-2703-403B-9D6B-D79D778117B0}"/>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775975" y="2321061"/>
              <a:ext cx="987891" cy="383584"/>
            </a:xfrm>
            <a:prstGeom prst="rect">
              <a:avLst/>
            </a:prstGeom>
            <a:ln w="12700">
              <a:miter lim="400000"/>
            </a:ln>
          </p:spPr>
        </p:pic>
        <p:pic>
          <p:nvPicPr>
            <p:cNvPr id="27" name="image34.png">
              <a:extLst>
                <a:ext uri="{FF2B5EF4-FFF2-40B4-BE49-F238E27FC236}">
                  <a16:creationId xmlns:a16="http://schemas.microsoft.com/office/drawing/2014/main" xmlns="" id="{95C78835-CEE2-49CD-835E-C3BA752ADA80}"/>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705061" y="2279469"/>
              <a:ext cx="369325" cy="493463"/>
            </a:xfrm>
            <a:prstGeom prst="rect">
              <a:avLst/>
            </a:prstGeom>
            <a:ln w="12700">
              <a:miter lim="400000"/>
            </a:ln>
          </p:spPr>
        </p:pic>
        <p:pic>
          <p:nvPicPr>
            <p:cNvPr id="28" name="image35.png">
              <a:extLst>
                <a:ext uri="{FF2B5EF4-FFF2-40B4-BE49-F238E27FC236}">
                  <a16:creationId xmlns:a16="http://schemas.microsoft.com/office/drawing/2014/main" xmlns="" id="{4ABF8905-9440-4B14-9E17-D12FE6A3A4A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680409" y="3963029"/>
              <a:ext cx="1179029" cy="369595"/>
            </a:xfrm>
            <a:prstGeom prst="rect">
              <a:avLst/>
            </a:prstGeom>
            <a:ln w="12700">
              <a:miter lim="400000"/>
            </a:ln>
          </p:spPr>
        </p:pic>
        <p:pic>
          <p:nvPicPr>
            <p:cNvPr id="29" name="Picture 28">
              <a:extLst>
                <a:ext uri="{FF2B5EF4-FFF2-40B4-BE49-F238E27FC236}">
                  <a16:creationId xmlns:a16="http://schemas.microsoft.com/office/drawing/2014/main" xmlns="" id="{8B293526-F2D1-482C-BADC-50837DB13F0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011279" y="1536394"/>
              <a:ext cx="1069768" cy="405997"/>
            </a:xfrm>
            <a:prstGeom prst="rect">
              <a:avLst/>
            </a:prstGeom>
          </p:spPr>
        </p:pic>
        <p:pic>
          <p:nvPicPr>
            <p:cNvPr id="30" name="Picture 29">
              <a:extLst>
                <a:ext uri="{FF2B5EF4-FFF2-40B4-BE49-F238E27FC236}">
                  <a16:creationId xmlns:a16="http://schemas.microsoft.com/office/drawing/2014/main" xmlns="" id="{00975AEB-6A7F-45FE-9B6B-A92E2A5DBE8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354076" y="1463486"/>
              <a:ext cx="1103624" cy="551812"/>
            </a:xfrm>
            <a:prstGeom prst="rect">
              <a:avLst/>
            </a:prstGeom>
          </p:spPr>
        </p:pic>
        <p:pic>
          <p:nvPicPr>
            <p:cNvPr id="31" name="Picture 30">
              <a:extLst>
                <a:ext uri="{FF2B5EF4-FFF2-40B4-BE49-F238E27FC236}">
                  <a16:creationId xmlns:a16="http://schemas.microsoft.com/office/drawing/2014/main" xmlns="" id="{0803DA76-EA49-46F1-AAA9-0BFB6530FF3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33602" y="1590806"/>
              <a:ext cx="1225836" cy="297172"/>
            </a:xfrm>
            <a:prstGeom prst="rect">
              <a:avLst/>
            </a:prstGeom>
          </p:spPr>
        </p:pic>
        <p:sp>
          <p:nvSpPr>
            <p:cNvPr id="32" name="Shape 537">
              <a:extLst>
                <a:ext uri="{FF2B5EF4-FFF2-40B4-BE49-F238E27FC236}">
                  <a16:creationId xmlns:a16="http://schemas.microsoft.com/office/drawing/2014/main" xmlns="" id="{5F0DC113-FD55-4841-A56F-8E5921D80063}"/>
                </a:ext>
              </a:extLst>
            </p:cNvPr>
            <p:cNvSpPr/>
            <p:nvPr/>
          </p:nvSpPr>
          <p:spPr>
            <a:xfrm>
              <a:off x="538182" y="4551190"/>
              <a:ext cx="8064479" cy="2"/>
            </a:xfrm>
            <a:prstGeom prst="line">
              <a:avLst/>
            </a:prstGeom>
            <a:noFill/>
            <a:ln w="6350" cap="flat">
              <a:solidFill>
                <a:srgbClr val="A6A6A6"/>
              </a:solidFill>
              <a:prstDash val="sysDot"/>
              <a:miter lim="800000"/>
            </a:ln>
            <a:effectLst/>
          </p:spPr>
          <p:txBody>
            <a:bodyPr wrap="square" lIns="45719" tIns="45719" rIns="45719" bIns="45719" numCol="1" anchor="t">
              <a:noAutofit/>
            </a:bodyPr>
            <a:lstStyle/>
            <a:p>
              <a:endParaRPr dirty="0"/>
            </a:p>
          </p:txBody>
        </p:sp>
        <p:pic>
          <p:nvPicPr>
            <p:cNvPr id="33" name="Picture 4" descr="Image result for northern trust logo png">
              <a:extLst>
                <a:ext uri="{FF2B5EF4-FFF2-40B4-BE49-F238E27FC236}">
                  <a16:creationId xmlns:a16="http://schemas.microsoft.com/office/drawing/2014/main" xmlns="" id="{20F27D24-EDC4-437B-89AD-DF3AAC01735F}"/>
                </a:ext>
              </a:extLst>
            </p:cNvPr>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3334923" y="4807988"/>
              <a:ext cx="1141930" cy="3879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farmers insurance logo high resolution">
              <a:extLst>
                <a:ext uri="{FF2B5EF4-FFF2-40B4-BE49-F238E27FC236}">
                  <a16:creationId xmlns:a16="http://schemas.microsoft.com/office/drawing/2014/main" xmlns="" id="{9AFB2883-8A95-4421-99A5-C104E886AB7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4806156" y="4731523"/>
              <a:ext cx="927534" cy="5027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Image result for ortho clinical diagnostics logo">
              <a:extLst>
                <a:ext uri="{FF2B5EF4-FFF2-40B4-BE49-F238E27FC236}">
                  <a16:creationId xmlns:a16="http://schemas.microsoft.com/office/drawing/2014/main" xmlns="" id="{5808F843-BABC-4C50-8337-1AD5B186A2E6}"/>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859382" y="3789323"/>
              <a:ext cx="717006" cy="71700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watts water technologies logo">
              <a:extLst>
                <a:ext uri="{FF2B5EF4-FFF2-40B4-BE49-F238E27FC236}">
                  <a16:creationId xmlns:a16="http://schemas.microsoft.com/office/drawing/2014/main" xmlns="" id="{B423F34C-C73B-42ED-86D0-7EBE4A321D0B}"/>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017984" y="4029527"/>
              <a:ext cx="1025254" cy="2365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a:extLst>
                <a:ext uri="{FF2B5EF4-FFF2-40B4-BE49-F238E27FC236}">
                  <a16:creationId xmlns:a16="http://schemas.microsoft.com/office/drawing/2014/main" xmlns="" id="{7BFF923E-6C60-4E9B-87C2-1B66E1E4DA30}"/>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5999326" y="3983203"/>
              <a:ext cx="1182524" cy="329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9" descr="Image result for washington courts logo">
              <a:extLst>
                <a:ext uri="{FF2B5EF4-FFF2-40B4-BE49-F238E27FC236}">
                  <a16:creationId xmlns:a16="http://schemas.microsoft.com/office/drawing/2014/main" xmlns="" id="{8DC43734-C765-4EDC-ADD1-C0328AD35D06}"/>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l="6611" t="24666" r="6103" b="24745"/>
            <a:stretch/>
          </p:blipFill>
          <p:spPr bwMode="auto">
            <a:xfrm>
              <a:off x="7316744" y="3974422"/>
              <a:ext cx="1217056" cy="346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33669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snow, outdoor&#10;&#10;Description generated with very high confidence">
            <a:extLst>
              <a:ext uri="{FF2B5EF4-FFF2-40B4-BE49-F238E27FC236}">
                <a16:creationId xmlns:a16="http://schemas.microsoft.com/office/drawing/2014/main" xmlns="" id="{41FA8DF6-1DD7-4DE1-8C02-C3DAE7ECA6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79" y="62344"/>
            <a:ext cx="12188952" cy="6356554"/>
          </a:xfrm>
          <a:prstGeom prst="rect">
            <a:avLst/>
          </a:prstGeom>
        </p:spPr>
      </p:pic>
      <p:sp>
        <p:nvSpPr>
          <p:cNvPr id="4" name="TextBox 3">
            <a:extLst>
              <a:ext uri="{FF2B5EF4-FFF2-40B4-BE49-F238E27FC236}">
                <a16:creationId xmlns:a16="http://schemas.microsoft.com/office/drawing/2014/main" xmlns="" id="{C8ED8F59-572C-4833-988A-DDBCBA8FC4D9}"/>
              </a:ext>
            </a:extLst>
          </p:cNvPr>
          <p:cNvSpPr txBox="1"/>
          <p:nvPr/>
        </p:nvSpPr>
        <p:spPr>
          <a:xfrm>
            <a:off x="5065134" y="1563079"/>
            <a:ext cx="5810783" cy="523220"/>
          </a:xfrm>
          <a:prstGeom prst="rect">
            <a:avLst/>
          </a:prstGeom>
          <a:noFill/>
        </p:spPr>
        <p:txBody>
          <a:bodyPr wrap="square" rtlCol="0">
            <a:spAutoFit/>
          </a:bodyPr>
          <a:lstStyle/>
          <a:p>
            <a:pPr algn="ctr"/>
            <a:r>
              <a:rPr lang="en-IN" sz="2800" b="1" dirty="0">
                <a:solidFill>
                  <a:srgbClr val="F48A16"/>
                </a:solidFill>
                <a:latin typeface="+mj-lt"/>
              </a:rPr>
              <a:t>LEADERSHIP TEAM</a:t>
            </a:r>
          </a:p>
        </p:txBody>
      </p:sp>
      <p:sp>
        <p:nvSpPr>
          <p:cNvPr id="6" name="Rectangle 5">
            <a:extLst>
              <a:ext uri="{FF2B5EF4-FFF2-40B4-BE49-F238E27FC236}">
                <a16:creationId xmlns:a16="http://schemas.microsoft.com/office/drawing/2014/main" xmlns="" id="{04833481-7EAE-40C6-9212-A6AB18EF2AA8}"/>
              </a:ext>
            </a:extLst>
          </p:cNvPr>
          <p:cNvSpPr/>
          <p:nvPr/>
        </p:nvSpPr>
        <p:spPr>
          <a:xfrm>
            <a:off x="4158352" y="2535090"/>
            <a:ext cx="7381375" cy="2400657"/>
          </a:xfrm>
          <a:prstGeom prst="rect">
            <a:avLst/>
          </a:prstGeom>
        </p:spPr>
        <p:txBody>
          <a:bodyPr wrap="square">
            <a:spAutoFit/>
          </a:bodyPr>
          <a:lstStyle/>
          <a:p>
            <a:pPr marL="285750" indent="-285750">
              <a:lnSpc>
                <a:spcPct val="150000"/>
              </a:lnSpc>
              <a:buClr>
                <a:schemeClr val="bg2">
                  <a:lumMod val="25000"/>
                </a:schemeClr>
              </a:buClr>
              <a:buFont typeface="Arial" panose="020B0604020202020204" pitchFamily="34" charset="0"/>
              <a:buChar char="•"/>
            </a:pPr>
            <a:r>
              <a:rPr lang="en-IN" sz="2000" b="1" dirty="0">
                <a:latin typeface="+mj-lt"/>
              </a:rPr>
              <a:t>Moo Abbas – Head, Mastech InfoTrellis</a:t>
            </a:r>
          </a:p>
          <a:p>
            <a:pPr marL="285750" indent="-285750">
              <a:lnSpc>
                <a:spcPct val="150000"/>
              </a:lnSpc>
              <a:buClr>
                <a:schemeClr val="bg2">
                  <a:lumMod val="25000"/>
                </a:schemeClr>
              </a:buClr>
              <a:buFont typeface="Arial" panose="020B0604020202020204" pitchFamily="34" charset="0"/>
              <a:buChar char="•"/>
            </a:pPr>
            <a:r>
              <a:rPr lang="en-IN" sz="2000" b="1" dirty="0">
                <a:latin typeface="+mj-lt"/>
              </a:rPr>
              <a:t>Sachin Wadhwa – Head – Operations, Mastech InfoTrellis</a:t>
            </a:r>
          </a:p>
          <a:p>
            <a:pPr marL="285750" indent="-285750">
              <a:lnSpc>
                <a:spcPct val="150000"/>
              </a:lnSpc>
              <a:buClr>
                <a:schemeClr val="bg2">
                  <a:lumMod val="25000"/>
                </a:schemeClr>
              </a:buClr>
              <a:buFont typeface="Arial" panose="020B0604020202020204" pitchFamily="34" charset="0"/>
              <a:buChar char="•"/>
            </a:pPr>
            <a:r>
              <a:rPr lang="en-IN" sz="2000" b="1" dirty="0">
                <a:latin typeface="+mj-lt"/>
              </a:rPr>
              <a:t>Zahid Naeem - (TBR)</a:t>
            </a:r>
          </a:p>
          <a:p>
            <a:pPr marL="285750" indent="-285750">
              <a:lnSpc>
                <a:spcPct val="150000"/>
              </a:lnSpc>
              <a:buClr>
                <a:schemeClr val="bg2">
                  <a:lumMod val="25000"/>
                </a:schemeClr>
              </a:buClr>
              <a:buFont typeface="Arial" panose="020B0604020202020204" pitchFamily="34" charset="0"/>
              <a:buChar char="•"/>
            </a:pPr>
            <a:r>
              <a:rPr lang="en-IN" sz="2000" b="1" dirty="0">
                <a:latin typeface="+mj-lt"/>
              </a:rPr>
              <a:t>Dave </a:t>
            </a:r>
            <a:r>
              <a:rPr lang="en-IN" sz="2000" b="1" dirty="0" err="1">
                <a:latin typeface="+mj-lt"/>
              </a:rPr>
              <a:t>Borean</a:t>
            </a:r>
            <a:r>
              <a:rPr lang="en-IN" sz="2000" b="1" dirty="0">
                <a:latin typeface="+mj-lt"/>
              </a:rPr>
              <a:t> – (TBR)</a:t>
            </a:r>
          </a:p>
          <a:p>
            <a:pPr marL="285750" indent="-285750">
              <a:lnSpc>
                <a:spcPct val="150000"/>
              </a:lnSpc>
              <a:buClr>
                <a:schemeClr val="bg2">
                  <a:lumMod val="25000"/>
                </a:schemeClr>
              </a:buClr>
              <a:buFont typeface="Arial" panose="020B0604020202020204" pitchFamily="34" charset="0"/>
              <a:buChar char="•"/>
            </a:pPr>
            <a:r>
              <a:rPr lang="en-IN" sz="2000" b="1" dirty="0">
                <a:latin typeface="+mj-lt"/>
              </a:rPr>
              <a:t>Kumaran </a:t>
            </a:r>
            <a:r>
              <a:rPr lang="en-IN" sz="2000" b="1" dirty="0" err="1">
                <a:latin typeface="+mj-lt"/>
              </a:rPr>
              <a:t>Sasikanthan</a:t>
            </a:r>
            <a:r>
              <a:rPr lang="en-IN" sz="2000" b="1" dirty="0">
                <a:latin typeface="+mj-lt"/>
              </a:rPr>
              <a:t> – (TBR)</a:t>
            </a:r>
          </a:p>
        </p:txBody>
      </p:sp>
      <p:cxnSp>
        <p:nvCxnSpPr>
          <p:cNvPr id="11" name="Straight Connector 10">
            <a:extLst>
              <a:ext uri="{FF2B5EF4-FFF2-40B4-BE49-F238E27FC236}">
                <a16:creationId xmlns:a16="http://schemas.microsoft.com/office/drawing/2014/main" xmlns="" id="{A41EC665-95C1-4182-8BE8-2E5D5C70A25B}"/>
              </a:ext>
            </a:extLst>
          </p:cNvPr>
          <p:cNvCxnSpPr/>
          <p:nvPr/>
        </p:nvCxnSpPr>
        <p:spPr>
          <a:xfrm>
            <a:off x="6311542" y="2121488"/>
            <a:ext cx="3317966"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descr="A picture containing object&#10;&#10;Description generated with high confidence">
            <a:extLst>
              <a:ext uri="{FF2B5EF4-FFF2-40B4-BE49-F238E27FC236}">
                <a16:creationId xmlns:a16="http://schemas.microsoft.com/office/drawing/2014/main" xmlns="" id="{D4B51602-67B2-4397-9B01-1286128DCD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36199" y="190161"/>
            <a:ext cx="1646796" cy="434386"/>
          </a:xfrm>
          <a:prstGeom prst="rect">
            <a:avLst/>
          </a:prstGeom>
        </p:spPr>
      </p:pic>
      <p:pic>
        <p:nvPicPr>
          <p:cNvPr id="24" name="Picture 23" descr="A picture containing spring, nature&#10;&#10;Description generated with high confidence">
            <a:extLst>
              <a:ext uri="{FF2B5EF4-FFF2-40B4-BE49-F238E27FC236}">
                <a16:creationId xmlns:a16="http://schemas.microsoft.com/office/drawing/2014/main" xmlns="" id="{EEDA4388-91CA-4C47-9348-AA5342B5E6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883" y="59344"/>
            <a:ext cx="3168000" cy="6359554"/>
          </a:xfrm>
          <a:prstGeom prst="rect">
            <a:avLst/>
          </a:prstGeom>
        </p:spPr>
      </p:pic>
      <p:grpSp>
        <p:nvGrpSpPr>
          <p:cNvPr id="25" name="Group 24">
            <a:extLst>
              <a:ext uri="{FF2B5EF4-FFF2-40B4-BE49-F238E27FC236}">
                <a16:creationId xmlns:a16="http://schemas.microsoft.com/office/drawing/2014/main" xmlns="" id="{27823332-046C-42AF-A78F-BB09D96F45BB}"/>
              </a:ext>
            </a:extLst>
          </p:cNvPr>
          <p:cNvGrpSpPr/>
          <p:nvPr/>
        </p:nvGrpSpPr>
        <p:grpSpPr>
          <a:xfrm>
            <a:off x="1611668" y="1528174"/>
            <a:ext cx="1522743" cy="3519244"/>
            <a:chOff x="1611668" y="1383954"/>
            <a:chExt cx="1522743" cy="3519244"/>
          </a:xfrm>
        </p:grpSpPr>
        <p:pic>
          <p:nvPicPr>
            <p:cNvPr id="18" name="image50.jpg">
              <a:extLst>
                <a:ext uri="{FF2B5EF4-FFF2-40B4-BE49-F238E27FC236}">
                  <a16:creationId xmlns:a16="http://schemas.microsoft.com/office/drawing/2014/main" xmlns="" id="{157F3AFC-5FE5-4A14-A5A6-D1BE006E71C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658410" y="1383954"/>
              <a:ext cx="1476001" cy="1476000"/>
            </a:xfrm>
            <a:prstGeom prst="rect">
              <a:avLst/>
            </a:prstGeom>
            <a:ln>
              <a:noFill/>
            </a:ln>
            <a:effectLst>
              <a:outerShdw blurRad="190500" algn="tl" rotWithShape="0">
                <a:srgbClr val="000000">
                  <a:alpha val="70000"/>
                </a:srgbClr>
              </a:outerShdw>
            </a:effectLst>
          </p:spPr>
        </p:pic>
        <p:pic>
          <p:nvPicPr>
            <p:cNvPr id="20" name="image51.jpg">
              <a:extLst>
                <a:ext uri="{FF2B5EF4-FFF2-40B4-BE49-F238E27FC236}">
                  <a16:creationId xmlns:a16="http://schemas.microsoft.com/office/drawing/2014/main" xmlns="" id="{E8BA35C0-2D64-4246-877D-9A3F5C2CB215}"/>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611668" y="3427198"/>
              <a:ext cx="1476001" cy="1476000"/>
            </a:xfrm>
            <a:prstGeom prst="rect">
              <a:avLst/>
            </a:prstGeom>
            <a:ln>
              <a:noFill/>
            </a:ln>
            <a:effectLst>
              <a:outerShdw blurRad="190500" algn="tl" rotWithShape="0">
                <a:srgbClr val="000000">
                  <a:alpha val="70000"/>
                </a:srgbClr>
              </a:outerShdw>
            </a:effectLst>
          </p:spPr>
        </p:pic>
      </p:grpSp>
      <p:grpSp>
        <p:nvGrpSpPr>
          <p:cNvPr id="26" name="Group 25">
            <a:extLst>
              <a:ext uri="{FF2B5EF4-FFF2-40B4-BE49-F238E27FC236}">
                <a16:creationId xmlns:a16="http://schemas.microsoft.com/office/drawing/2014/main" xmlns="" id="{5F41515C-D0AD-49F1-883F-45E5C15CF4EC}"/>
              </a:ext>
            </a:extLst>
          </p:cNvPr>
          <p:cNvGrpSpPr/>
          <p:nvPr/>
        </p:nvGrpSpPr>
        <p:grpSpPr>
          <a:xfrm>
            <a:off x="64724" y="618916"/>
            <a:ext cx="1497324" cy="5337761"/>
            <a:chOff x="64724" y="618916"/>
            <a:chExt cx="1497324" cy="5337761"/>
          </a:xfrm>
        </p:grpSpPr>
        <p:pic>
          <p:nvPicPr>
            <p:cNvPr id="17" name="image49.jpg">
              <a:extLst>
                <a:ext uri="{FF2B5EF4-FFF2-40B4-BE49-F238E27FC236}">
                  <a16:creationId xmlns:a16="http://schemas.microsoft.com/office/drawing/2014/main" xmlns="" id="{9CF0E315-404C-4490-A031-8185A3D87A23}"/>
                </a:ext>
              </a:extLst>
            </p:cNvPr>
            <p:cNvPicPr>
              <a:picLocks noChangeAspect="1"/>
            </p:cNvPicPr>
            <p:nvPr/>
          </p:nvPicPr>
          <p:blipFill>
            <a:blip r:embed="rId8" cstate="screen">
              <a:extLst>
                <a:ext uri="{28A0092B-C50C-407E-A947-70E740481C1C}">
                  <a14:useLocalDpi xmlns:a14="http://schemas.microsoft.com/office/drawing/2010/main"/>
                </a:ext>
              </a:extLst>
            </a:blip>
            <a:srcRect b="-157"/>
            <a:stretch>
              <a:fillRect/>
            </a:stretch>
          </p:blipFill>
          <p:spPr>
            <a:xfrm>
              <a:off x="69103" y="618916"/>
              <a:ext cx="1476000" cy="147600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xmlns="" id="{DE23F300-2430-4844-8E9E-51423E9513C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4724" y="2549797"/>
              <a:ext cx="1477070" cy="1476000"/>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xmlns="" id="{F7F948F3-CBEC-4D31-99F9-523A948747C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4724" y="4480677"/>
              <a:ext cx="1497324" cy="1476000"/>
            </a:xfrm>
            <a:prstGeom prst="rect">
              <a:avLst/>
            </a:prstGeom>
            <a:ln>
              <a:solidFill>
                <a:srgbClr val="FFFFFF"/>
              </a:solidFill>
            </a:ln>
          </p:spPr>
        </p:pic>
      </p:grpSp>
    </p:spTree>
    <p:extLst>
      <p:ext uri="{BB962C8B-B14F-4D97-AF65-F5344CB8AC3E}">
        <p14:creationId xmlns:p14="http://schemas.microsoft.com/office/powerpoint/2010/main" val="3969993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snow, outdoor&#10;&#10;Description generated with very high confidence">
            <a:extLst>
              <a:ext uri="{FF2B5EF4-FFF2-40B4-BE49-F238E27FC236}">
                <a16:creationId xmlns:a16="http://schemas.microsoft.com/office/drawing/2014/main" xmlns="" id="{41FA8DF6-1DD7-4DE1-8C02-C3DAE7ECA6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79" y="62344"/>
            <a:ext cx="12188952" cy="6356554"/>
          </a:xfrm>
          <a:prstGeom prst="rect">
            <a:avLst/>
          </a:prstGeom>
        </p:spPr>
      </p:pic>
      <p:pic>
        <p:nvPicPr>
          <p:cNvPr id="3" name="Picture 2" descr="A group of people around each other&#10;&#10;Description generated with very high confidence">
            <a:extLst>
              <a:ext uri="{FF2B5EF4-FFF2-40B4-BE49-F238E27FC236}">
                <a16:creationId xmlns:a16="http://schemas.microsoft.com/office/drawing/2014/main" xmlns="" id="{18420E09-9A60-4EE2-9B45-41A231D30C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0" y="62344"/>
            <a:ext cx="3167449" cy="6374139"/>
          </a:xfrm>
          <a:prstGeom prst="rect">
            <a:avLst/>
          </a:prstGeom>
        </p:spPr>
      </p:pic>
      <p:sp>
        <p:nvSpPr>
          <p:cNvPr id="4" name="TextBox 3">
            <a:extLst>
              <a:ext uri="{FF2B5EF4-FFF2-40B4-BE49-F238E27FC236}">
                <a16:creationId xmlns:a16="http://schemas.microsoft.com/office/drawing/2014/main" xmlns="" id="{C8ED8F59-572C-4833-988A-DDBCBA8FC4D9}"/>
              </a:ext>
            </a:extLst>
          </p:cNvPr>
          <p:cNvSpPr txBox="1"/>
          <p:nvPr/>
        </p:nvSpPr>
        <p:spPr>
          <a:xfrm>
            <a:off x="5065134" y="1563079"/>
            <a:ext cx="5810783" cy="523220"/>
          </a:xfrm>
          <a:prstGeom prst="rect">
            <a:avLst/>
          </a:prstGeom>
          <a:noFill/>
        </p:spPr>
        <p:txBody>
          <a:bodyPr wrap="square" rtlCol="0">
            <a:spAutoFit/>
          </a:bodyPr>
          <a:lstStyle/>
          <a:p>
            <a:pPr algn="ctr"/>
            <a:r>
              <a:rPr lang="en-IN" sz="2800" b="1" dirty="0">
                <a:solidFill>
                  <a:srgbClr val="F48A16"/>
                </a:solidFill>
                <a:latin typeface="+mj-lt"/>
              </a:rPr>
              <a:t>MASTECH INFOTRELLIS INTRODUCTION</a:t>
            </a:r>
          </a:p>
        </p:txBody>
      </p:sp>
      <p:grpSp>
        <p:nvGrpSpPr>
          <p:cNvPr id="9" name="Group 8">
            <a:extLst>
              <a:ext uri="{FF2B5EF4-FFF2-40B4-BE49-F238E27FC236}">
                <a16:creationId xmlns:a16="http://schemas.microsoft.com/office/drawing/2014/main" xmlns="" id="{2B171103-0A3F-462F-A05E-3482044C7550}"/>
              </a:ext>
            </a:extLst>
          </p:cNvPr>
          <p:cNvGrpSpPr/>
          <p:nvPr/>
        </p:nvGrpSpPr>
        <p:grpSpPr>
          <a:xfrm>
            <a:off x="4158353" y="2535090"/>
            <a:ext cx="7624344" cy="2400657"/>
            <a:chOff x="4158353" y="1732951"/>
            <a:chExt cx="7624344" cy="2400657"/>
          </a:xfrm>
        </p:grpSpPr>
        <p:sp>
          <p:nvSpPr>
            <p:cNvPr id="5" name="Rectangle 4">
              <a:extLst>
                <a:ext uri="{FF2B5EF4-FFF2-40B4-BE49-F238E27FC236}">
                  <a16:creationId xmlns:a16="http://schemas.microsoft.com/office/drawing/2014/main" xmlns="" id="{D4545EE3-46D1-4F4F-88C6-C6AEEEB03323}"/>
                </a:ext>
              </a:extLst>
            </p:cNvPr>
            <p:cNvSpPr/>
            <p:nvPr/>
          </p:nvSpPr>
          <p:spPr>
            <a:xfrm>
              <a:off x="7694033" y="1732951"/>
              <a:ext cx="4088664" cy="2400657"/>
            </a:xfrm>
            <a:prstGeom prst="rect">
              <a:avLst/>
            </a:prstGeom>
          </p:spPr>
          <p:txBody>
            <a:bodyPr wrap="square">
              <a:spAutoFit/>
            </a:bodyPr>
            <a:lstStyle/>
            <a:p>
              <a:pPr marL="285750" indent="-285750">
                <a:lnSpc>
                  <a:spcPct val="150000"/>
                </a:lnSpc>
                <a:buClr>
                  <a:schemeClr val="bg2">
                    <a:lumMod val="25000"/>
                  </a:schemeClr>
                </a:buClr>
                <a:buFont typeface="Arial" panose="020B0604020202020204" pitchFamily="34" charset="0"/>
                <a:buChar char="•"/>
              </a:pPr>
              <a:r>
                <a:rPr lang="en-IN" sz="2000" dirty="0">
                  <a:latin typeface="+mj-lt"/>
                </a:rPr>
                <a:t>Technical and Functional Practices</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Delivery Methodology</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Service Accelerators</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Products</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Sample Client List</a:t>
              </a:r>
            </a:p>
          </p:txBody>
        </p:sp>
        <p:sp>
          <p:nvSpPr>
            <p:cNvPr id="6" name="Rectangle 5">
              <a:extLst>
                <a:ext uri="{FF2B5EF4-FFF2-40B4-BE49-F238E27FC236}">
                  <a16:creationId xmlns:a16="http://schemas.microsoft.com/office/drawing/2014/main" xmlns="" id="{04833481-7EAE-40C6-9212-A6AB18EF2AA8}"/>
                </a:ext>
              </a:extLst>
            </p:cNvPr>
            <p:cNvSpPr/>
            <p:nvPr/>
          </p:nvSpPr>
          <p:spPr>
            <a:xfrm>
              <a:off x="4158353" y="1732951"/>
              <a:ext cx="3535680" cy="2400657"/>
            </a:xfrm>
            <a:prstGeom prst="rect">
              <a:avLst/>
            </a:prstGeom>
          </p:spPr>
          <p:txBody>
            <a:bodyPr wrap="square">
              <a:spAutoFit/>
            </a:bodyPr>
            <a:lstStyle/>
            <a:p>
              <a:pPr marL="285750" indent="-285750">
                <a:lnSpc>
                  <a:spcPct val="150000"/>
                </a:lnSpc>
                <a:buClr>
                  <a:schemeClr val="bg2">
                    <a:lumMod val="25000"/>
                  </a:schemeClr>
                </a:buClr>
                <a:buFont typeface="Arial" panose="020B0604020202020204" pitchFamily="34" charset="0"/>
                <a:buChar char="•"/>
              </a:pPr>
              <a:r>
                <a:rPr lang="en-IN" sz="2000" dirty="0">
                  <a:latin typeface="+mj-lt"/>
                </a:rPr>
                <a:t>A Timeline of Success</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Background</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People</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Thought Leadership</a:t>
              </a:r>
            </a:p>
            <a:p>
              <a:pPr marL="285750" indent="-285750">
                <a:lnSpc>
                  <a:spcPct val="150000"/>
                </a:lnSpc>
                <a:buClr>
                  <a:schemeClr val="bg2">
                    <a:lumMod val="25000"/>
                  </a:schemeClr>
                </a:buClr>
                <a:buFont typeface="Arial" panose="020B0604020202020204" pitchFamily="34" charset="0"/>
                <a:buChar char="•"/>
              </a:pPr>
              <a:r>
                <a:rPr lang="en-IN" sz="2000" dirty="0">
                  <a:latin typeface="+mj-lt"/>
                </a:rPr>
                <a:t>Services Portfolio</a:t>
              </a:r>
            </a:p>
          </p:txBody>
        </p:sp>
      </p:grpSp>
      <p:cxnSp>
        <p:nvCxnSpPr>
          <p:cNvPr id="11" name="Straight Connector 10">
            <a:extLst>
              <a:ext uri="{FF2B5EF4-FFF2-40B4-BE49-F238E27FC236}">
                <a16:creationId xmlns:a16="http://schemas.microsoft.com/office/drawing/2014/main" xmlns="" id="{A41EC665-95C1-4182-8BE8-2E5D5C70A25B}"/>
              </a:ext>
            </a:extLst>
          </p:cNvPr>
          <p:cNvCxnSpPr/>
          <p:nvPr/>
        </p:nvCxnSpPr>
        <p:spPr>
          <a:xfrm>
            <a:off x="6311542" y="2121488"/>
            <a:ext cx="3317966"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descr="A picture containing object&#10;&#10;Description generated with high confidence">
            <a:extLst>
              <a:ext uri="{FF2B5EF4-FFF2-40B4-BE49-F238E27FC236}">
                <a16:creationId xmlns:a16="http://schemas.microsoft.com/office/drawing/2014/main" xmlns="" id="{D4B51602-67B2-4397-9B01-1286128DCD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36199" y="190161"/>
            <a:ext cx="1646796" cy="434386"/>
          </a:xfrm>
          <a:prstGeom prst="rect">
            <a:avLst/>
          </a:prstGeom>
        </p:spPr>
      </p:pic>
    </p:spTree>
    <p:extLst>
      <p:ext uri="{BB962C8B-B14F-4D97-AF65-F5344CB8AC3E}">
        <p14:creationId xmlns:p14="http://schemas.microsoft.com/office/powerpoint/2010/main" val="1418933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2586147" y="114206"/>
            <a:ext cx="5968283" cy="452839"/>
          </a:xfrm>
        </p:spPr>
        <p:txBody>
          <a:bodyPr/>
          <a:lstStyle/>
          <a:p>
            <a:r>
              <a:rPr lang="en-IN" dirty="0"/>
              <a:t>Leadership Team</a:t>
            </a:r>
          </a:p>
        </p:txBody>
      </p:sp>
      <p:sp>
        <p:nvSpPr>
          <p:cNvPr id="7" name="TextBox 6">
            <a:extLst>
              <a:ext uri="{FF2B5EF4-FFF2-40B4-BE49-F238E27FC236}">
                <a16:creationId xmlns:a16="http://schemas.microsoft.com/office/drawing/2014/main" xmlns="" id="{A983C033-8C5A-4A89-B0BB-FF5971ED4187}"/>
              </a:ext>
            </a:extLst>
          </p:cNvPr>
          <p:cNvSpPr txBox="1"/>
          <p:nvPr/>
        </p:nvSpPr>
        <p:spPr>
          <a:xfrm>
            <a:off x="5066676" y="681930"/>
            <a:ext cx="6790544" cy="4054059"/>
          </a:xfrm>
          <a:prstGeom prst="rect">
            <a:avLst/>
          </a:prstGeom>
          <a:noFill/>
        </p:spPr>
        <p:txBody>
          <a:bodyPr wrap="square" rtlCol="0">
            <a:spAutoFit/>
          </a:bodyPr>
          <a:lstStyle/>
          <a:p>
            <a:pPr>
              <a:lnSpc>
                <a:spcPts val="2600"/>
              </a:lnSpc>
            </a:pPr>
            <a:r>
              <a:rPr lang="en-IN" sz="1300" dirty="0">
                <a:latin typeface="+mj-lt"/>
              </a:rPr>
              <a:t>As the head of Mastech InfoTrellis business, Mahmood Abbas (Moo) is responsible for revenue growth and profitability of the business unit. He comes with rich experience in enterprise software development. Moo co-founded InfoTrellis, before the company got acquired by Mastech Digital. During his stint as the CEO of InfoTrellis, Moo guided both product delivery and architecture of the leading MDM product solution in the master data industry, IBM’s </a:t>
            </a:r>
            <a:r>
              <a:rPr lang="en-IN" sz="1300" dirty="0" err="1">
                <a:latin typeface="+mj-lt"/>
              </a:rPr>
              <a:t>InfoSphere</a:t>
            </a:r>
            <a:r>
              <a:rPr lang="en-IN" sz="1300" dirty="0">
                <a:latin typeface="+mj-lt"/>
              </a:rPr>
              <a:t> MDM Server. Earlier, at IBM, Moo led a 150-person global development team across Canada, USA, India, and UK. Moo specializes in undertaking technical due diligence and has helped clients across various industries with their MDM strategy and implementations.</a:t>
            </a:r>
          </a:p>
          <a:p>
            <a:pPr>
              <a:lnSpc>
                <a:spcPts val="2600"/>
              </a:lnSpc>
            </a:pPr>
            <a:r>
              <a:rPr lang="en-IN" sz="1300" dirty="0">
                <a:latin typeface="+mj-lt"/>
              </a:rPr>
              <a:t>Moo holds a degree in Mathematics from York University and a diploma in Computer Sciences from Seneca College of Applied Arts and Technology.</a:t>
            </a:r>
          </a:p>
          <a:p>
            <a:pPr>
              <a:lnSpc>
                <a:spcPts val="2600"/>
              </a:lnSpc>
            </a:pPr>
            <a:r>
              <a:rPr lang="en-IN" sz="1300" dirty="0">
                <a:latin typeface="+mj-lt"/>
              </a:rPr>
              <a:t>Moo has functional experience in Corporate Strategy, Technology Strategy, Program and Project Leadership, and MDM Strategy and Solution Architecture.</a:t>
            </a:r>
          </a:p>
        </p:txBody>
      </p:sp>
      <p:grpSp>
        <p:nvGrpSpPr>
          <p:cNvPr id="14" name="Group 13">
            <a:extLst>
              <a:ext uri="{FF2B5EF4-FFF2-40B4-BE49-F238E27FC236}">
                <a16:creationId xmlns:a16="http://schemas.microsoft.com/office/drawing/2014/main" xmlns="" id="{9922CBA6-38B1-4E4C-9A7C-3AD716A71079}"/>
              </a:ext>
            </a:extLst>
          </p:cNvPr>
          <p:cNvGrpSpPr/>
          <p:nvPr/>
        </p:nvGrpSpPr>
        <p:grpSpPr>
          <a:xfrm>
            <a:off x="969782" y="1620513"/>
            <a:ext cx="3561720" cy="3216536"/>
            <a:chOff x="969782" y="1573094"/>
            <a:chExt cx="3561720" cy="3216536"/>
          </a:xfrm>
        </p:grpSpPr>
        <p:pic>
          <p:nvPicPr>
            <p:cNvPr id="15" name="image49.jpg">
              <a:extLst>
                <a:ext uri="{FF2B5EF4-FFF2-40B4-BE49-F238E27FC236}">
                  <a16:creationId xmlns:a16="http://schemas.microsoft.com/office/drawing/2014/main" xmlns="" id="{E465370E-7868-4609-9D35-FD7AD1071258}"/>
                </a:ext>
              </a:extLst>
            </p:cNvPr>
            <p:cNvPicPr>
              <a:picLocks noChangeAspect="1"/>
            </p:cNvPicPr>
            <p:nvPr/>
          </p:nvPicPr>
          <p:blipFill>
            <a:blip r:embed="rId3" cstate="screen">
              <a:extLst>
                <a:ext uri="{28A0092B-C50C-407E-A947-70E740481C1C}">
                  <a14:useLocalDpi xmlns:a14="http://schemas.microsoft.com/office/drawing/2010/main"/>
                </a:ext>
              </a:extLst>
            </a:blip>
            <a:srcRect b="-157"/>
            <a:stretch>
              <a:fillRect/>
            </a:stretch>
          </p:blipFill>
          <p:spPr>
            <a:xfrm>
              <a:off x="1644395" y="1573094"/>
              <a:ext cx="2212495" cy="2212495"/>
            </a:xfrm>
            <a:prstGeom prst="rect">
              <a:avLst/>
            </a:prstGeom>
            <a:noFill/>
            <a:ln>
              <a:noFill/>
            </a:ln>
          </p:spPr>
        </p:pic>
        <p:grpSp>
          <p:nvGrpSpPr>
            <p:cNvPr id="13" name="Group 12">
              <a:extLst>
                <a:ext uri="{FF2B5EF4-FFF2-40B4-BE49-F238E27FC236}">
                  <a16:creationId xmlns:a16="http://schemas.microsoft.com/office/drawing/2014/main" xmlns="" id="{8214BD7E-1AC6-45C5-9695-F49086E44DF3}"/>
                </a:ext>
              </a:extLst>
            </p:cNvPr>
            <p:cNvGrpSpPr/>
            <p:nvPr/>
          </p:nvGrpSpPr>
          <p:grpSpPr>
            <a:xfrm>
              <a:off x="969782" y="3710638"/>
              <a:ext cx="3561720" cy="1078992"/>
              <a:chOff x="1119684" y="4025432"/>
              <a:chExt cx="3561720" cy="1078992"/>
            </a:xfrm>
          </p:grpSpPr>
          <p:sp>
            <p:nvSpPr>
              <p:cNvPr id="4" name="Rectangle 3">
                <a:extLst>
                  <a:ext uri="{FF2B5EF4-FFF2-40B4-BE49-F238E27FC236}">
                    <a16:creationId xmlns:a16="http://schemas.microsoft.com/office/drawing/2014/main" xmlns="" id="{598D5DA9-46F7-41D6-A71E-971E8EE3F19A}"/>
                  </a:ext>
                </a:extLst>
              </p:cNvPr>
              <p:cNvSpPr/>
              <p:nvPr/>
            </p:nvSpPr>
            <p:spPr>
              <a:xfrm>
                <a:off x="1119684" y="4025432"/>
                <a:ext cx="3561720" cy="1078992"/>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1171B9"/>
                    </a:solidFill>
                    <a:latin typeface="+mj-lt"/>
                  </a:rPr>
                  <a:t>Moo Abbas</a:t>
                </a:r>
                <a:r>
                  <a:rPr lang="en-IN" sz="2000" b="1" dirty="0">
                    <a:solidFill>
                      <a:srgbClr val="1171B9"/>
                    </a:solidFill>
                    <a:latin typeface="+mj-lt"/>
                  </a:rPr>
                  <a:t> – </a:t>
                </a:r>
                <a:br>
                  <a:rPr lang="en-IN" sz="2000" b="1" dirty="0">
                    <a:solidFill>
                      <a:srgbClr val="1171B9"/>
                    </a:solidFill>
                    <a:latin typeface="+mj-lt"/>
                  </a:rPr>
                </a:br>
                <a:r>
                  <a:rPr lang="en-IN" sz="2000" b="1" dirty="0">
                    <a:solidFill>
                      <a:srgbClr val="1171B9"/>
                    </a:solidFill>
                    <a:latin typeface="+mj-lt"/>
                  </a:rPr>
                  <a:t>Head, Mastech InfoTrellis</a:t>
                </a:r>
              </a:p>
            </p:txBody>
          </p:sp>
          <p:pic>
            <p:nvPicPr>
              <p:cNvPr id="10" name="Picture 9">
                <a:hlinkClick r:id="rId4"/>
                <a:extLst>
                  <a:ext uri="{FF2B5EF4-FFF2-40B4-BE49-F238E27FC236}">
                    <a16:creationId xmlns:a16="http://schemas.microsoft.com/office/drawing/2014/main" xmlns="" id="{E5FB99D6-48FC-43D3-ADD0-39934734A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2795" y="4602594"/>
                <a:ext cx="442677" cy="442677"/>
              </a:xfrm>
              <a:prstGeom prst="rect">
                <a:avLst/>
              </a:prstGeom>
            </p:spPr>
          </p:pic>
        </p:grpSp>
      </p:grpSp>
      <p:sp>
        <p:nvSpPr>
          <p:cNvPr id="20" name="TextBox 19">
            <a:extLst>
              <a:ext uri="{FF2B5EF4-FFF2-40B4-BE49-F238E27FC236}">
                <a16:creationId xmlns:a16="http://schemas.microsoft.com/office/drawing/2014/main" xmlns="" id="{08CAE91E-568D-451B-AE51-671759CD8A11}"/>
              </a:ext>
            </a:extLst>
          </p:cNvPr>
          <p:cNvSpPr txBox="1"/>
          <p:nvPr/>
        </p:nvSpPr>
        <p:spPr>
          <a:xfrm>
            <a:off x="5066674" y="5085168"/>
            <a:ext cx="1785600" cy="311291"/>
          </a:xfrm>
          <a:prstGeom prst="rect">
            <a:avLst/>
          </a:prstGeom>
          <a:solidFill>
            <a:srgbClr val="F48A16"/>
          </a:solidFill>
        </p:spPr>
        <p:txBody>
          <a:bodyPr wrap="square" rtlCol="0" anchor="ctr">
            <a:spAutoFit/>
          </a:bodyPr>
          <a:lstStyle/>
          <a:p>
            <a:pPr algn="ctr"/>
            <a:r>
              <a:rPr lang="en-IN" sz="1400" b="1" dirty="0">
                <a:latin typeface="+mj-lt"/>
              </a:rPr>
              <a:t>Functional Experience</a:t>
            </a:r>
          </a:p>
        </p:txBody>
      </p:sp>
      <p:sp>
        <p:nvSpPr>
          <p:cNvPr id="25" name="Rectangle 24">
            <a:extLst>
              <a:ext uri="{FF2B5EF4-FFF2-40B4-BE49-F238E27FC236}">
                <a16:creationId xmlns:a16="http://schemas.microsoft.com/office/drawing/2014/main" xmlns="" id="{8CAD5EE2-0BFD-4269-AB05-0F95910FAB61}"/>
              </a:ext>
            </a:extLst>
          </p:cNvPr>
          <p:cNvSpPr/>
          <p:nvPr/>
        </p:nvSpPr>
        <p:spPr>
          <a:xfrm>
            <a:off x="5553857" y="5396459"/>
            <a:ext cx="6445768" cy="97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xmlns="" id="{B7927FDE-8214-4BB1-A591-048AB6D21862}"/>
              </a:ext>
            </a:extLst>
          </p:cNvPr>
          <p:cNvGrpSpPr/>
          <p:nvPr/>
        </p:nvGrpSpPr>
        <p:grpSpPr>
          <a:xfrm>
            <a:off x="5508887" y="5573523"/>
            <a:ext cx="6535708" cy="620233"/>
            <a:chOff x="5606322" y="5514307"/>
            <a:chExt cx="6535708" cy="620233"/>
          </a:xfrm>
        </p:grpSpPr>
        <p:grpSp>
          <p:nvGrpSpPr>
            <p:cNvPr id="28" name="Group 27">
              <a:extLst>
                <a:ext uri="{FF2B5EF4-FFF2-40B4-BE49-F238E27FC236}">
                  <a16:creationId xmlns:a16="http://schemas.microsoft.com/office/drawing/2014/main" xmlns="" id="{32ED3753-E399-45C7-9B22-AE0DEE32FDB3}"/>
                </a:ext>
              </a:extLst>
            </p:cNvPr>
            <p:cNvGrpSpPr/>
            <p:nvPr/>
          </p:nvGrpSpPr>
          <p:grpSpPr>
            <a:xfrm>
              <a:off x="5606322" y="5514307"/>
              <a:ext cx="6535708" cy="620233"/>
              <a:chOff x="6123478" y="5514307"/>
              <a:chExt cx="6051147" cy="620233"/>
            </a:xfrm>
          </p:grpSpPr>
          <p:sp>
            <p:nvSpPr>
              <p:cNvPr id="26" name="TextBox 25">
                <a:extLst>
                  <a:ext uri="{FF2B5EF4-FFF2-40B4-BE49-F238E27FC236}">
                    <a16:creationId xmlns:a16="http://schemas.microsoft.com/office/drawing/2014/main" xmlns="" id="{50EC17E8-46B2-4D9B-9A80-05F832AF4ACC}"/>
                  </a:ext>
                </a:extLst>
              </p:cNvPr>
              <p:cNvSpPr txBox="1"/>
              <p:nvPr/>
            </p:nvSpPr>
            <p:spPr>
              <a:xfrm>
                <a:off x="6123478" y="5514307"/>
                <a:ext cx="1963711" cy="6177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Corporate Strategy</a:t>
                </a:r>
              </a:p>
              <a:p>
                <a:pPr marL="285750" indent="-285750">
                  <a:lnSpc>
                    <a:spcPct val="150000"/>
                  </a:lnSpc>
                  <a:buFont typeface="Arial" panose="020B0604020202020204" pitchFamily="34" charset="0"/>
                  <a:buChar char="•"/>
                </a:pPr>
                <a:r>
                  <a:rPr lang="en-IN" sz="1200" dirty="0">
                    <a:latin typeface="+mj-lt"/>
                  </a:rPr>
                  <a:t>Technology Strategy</a:t>
                </a:r>
              </a:p>
            </p:txBody>
          </p:sp>
          <p:sp>
            <p:nvSpPr>
              <p:cNvPr id="27" name="TextBox 26">
                <a:extLst>
                  <a:ext uri="{FF2B5EF4-FFF2-40B4-BE49-F238E27FC236}">
                    <a16:creationId xmlns:a16="http://schemas.microsoft.com/office/drawing/2014/main" xmlns="" id="{8FCAB1C5-0FAB-4E2E-A124-605FB009731C}"/>
                  </a:ext>
                </a:extLst>
              </p:cNvPr>
              <p:cNvSpPr txBox="1"/>
              <p:nvPr/>
            </p:nvSpPr>
            <p:spPr>
              <a:xfrm>
                <a:off x="8591975" y="5516807"/>
                <a:ext cx="3582650" cy="6177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Program and Project Leadership</a:t>
                </a:r>
              </a:p>
              <a:p>
                <a:pPr marL="285750" indent="-285750">
                  <a:lnSpc>
                    <a:spcPct val="150000"/>
                  </a:lnSpc>
                  <a:buFont typeface="Arial" panose="020B0604020202020204" pitchFamily="34" charset="0"/>
                  <a:buChar char="•"/>
                </a:pPr>
                <a:r>
                  <a:rPr lang="en-IN" sz="1200" dirty="0">
                    <a:latin typeface="+mj-lt"/>
                  </a:rPr>
                  <a:t>MDM Strategy and Solution Architecture</a:t>
                </a:r>
              </a:p>
            </p:txBody>
          </p:sp>
        </p:grpSp>
        <p:cxnSp>
          <p:nvCxnSpPr>
            <p:cNvPr id="30" name="Straight Connector 29">
              <a:extLst>
                <a:ext uri="{FF2B5EF4-FFF2-40B4-BE49-F238E27FC236}">
                  <a16:creationId xmlns:a16="http://schemas.microsoft.com/office/drawing/2014/main" xmlns="" id="{5B6CA0F4-83B0-4D4A-9038-E7580D8E1C24}"/>
                </a:ext>
              </a:extLst>
            </p:cNvPr>
            <p:cNvCxnSpPr/>
            <p:nvPr/>
          </p:nvCxnSpPr>
          <p:spPr>
            <a:xfrm>
              <a:off x="7872096" y="5614561"/>
              <a:ext cx="0" cy="419724"/>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10231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2586147" y="114206"/>
            <a:ext cx="5968283" cy="452839"/>
          </a:xfrm>
        </p:spPr>
        <p:txBody>
          <a:bodyPr/>
          <a:lstStyle/>
          <a:p>
            <a:r>
              <a:rPr lang="en-IN" dirty="0"/>
              <a:t>Leadership Team</a:t>
            </a:r>
          </a:p>
        </p:txBody>
      </p:sp>
      <p:sp>
        <p:nvSpPr>
          <p:cNvPr id="7" name="TextBox 6">
            <a:extLst>
              <a:ext uri="{FF2B5EF4-FFF2-40B4-BE49-F238E27FC236}">
                <a16:creationId xmlns:a16="http://schemas.microsoft.com/office/drawing/2014/main" xmlns="" id="{A983C033-8C5A-4A89-B0BB-FF5971ED4187}"/>
              </a:ext>
            </a:extLst>
          </p:cNvPr>
          <p:cNvSpPr txBox="1"/>
          <p:nvPr/>
        </p:nvSpPr>
        <p:spPr>
          <a:xfrm>
            <a:off x="5066676" y="681930"/>
            <a:ext cx="6975508" cy="4054059"/>
          </a:xfrm>
          <a:prstGeom prst="rect">
            <a:avLst/>
          </a:prstGeom>
          <a:noFill/>
        </p:spPr>
        <p:txBody>
          <a:bodyPr wrap="square" rtlCol="0">
            <a:spAutoFit/>
          </a:bodyPr>
          <a:lstStyle/>
          <a:p>
            <a:pPr>
              <a:lnSpc>
                <a:spcPts val="2600"/>
              </a:lnSpc>
            </a:pPr>
            <a:r>
              <a:rPr lang="en-IN" sz="1300" dirty="0">
                <a:latin typeface="+mj-lt"/>
              </a:rPr>
              <a:t>Sachin oversees the business operations at Mastech InfoTrellis and focuses on delivering higher efficiencies to customers through strong governance in the company across finance, HR and administration. Throughout his career, he has anchored large programs in enterprise application architecture and product development in the areas of Customer Data Integration and Master Data Management. Prior to co-founding InfoTrellis, a company that Mastech Digital acquired, Sachin worked at IBM, guiding product delivery and some of the first deployments of IBM </a:t>
            </a:r>
            <a:r>
              <a:rPr lang="en-IN" sz="1300" dirty="0" err="1">
                <a:latin typeface="+mj-lt"/>
              </a:rPr>
              <a:t>InfoSphere</a:t>
            </a:r>
            <a:r>
              <a:rPr lang="en-IN" sz="1300" dirty="0">
                <a:latin typeface="+mj-lt"/>
              </a:rPr>
              <a:t> MDM Server. Sachin had earlier joined IBM as part of its acquisition of Toronto-based DWL, where he was the lead Architect and was instrumental in shaping the CDI space.</a:t>
            </a:r>
          </a:p>
          <a:p>
            <a:pPr>
              <a:lnSpc>
                <a:spcPts val="2600"/>
              </a:lnSpc>
            </a:pPr>
            <a:r>
              <a:rPr lang="en-IN" sz="1300" dirty="0">
                <a:latin typeface="+mj-lt"/>
              </a:rPr>
              <a:t>At Mastech InfoTrellis, Sachin also doubles up as a program director, helping clients from various industries in defining and implementing their MDM strategy. </a:t>
            </a:r>
          </a:p>
          <a:p>
            <a:pPr>
              <a:lnSpc>
                <a:spcPts val="2600"/>
              </a:lnSpc>
            </a:pPr>
            <a:r>
              <a:rPr lang="en-IN" sz="1300" dirty="0">
                <a:latin typeface="+mj-lt"/>
              </a:rPr>
              <a:t>Sachin holds an MBA degree from </a:t>
            </a:r>
            <a:r>
              <a:rPr lang="en-IN" sz="1300" dirty="0" err="1">
                <a:latin typeface="+mj-lt"/>
              </a:rPr>
              <a:t>Rotman</a:t>
            </a:r>
            <a:r>
              <a:rPr lang="en-IN" sz="1300" dirty="0">
                <a:latin typeface="+mj-lt"/>
              </a:rPr>
              <a:t> School of Management and an M.Sc. in Computer Science from University of Delhi.</a:t>
            </a:r>
          </a:p>
        </p:txBody>
      </p:sp>
      <p:grpSp>
        <p:nvGrpSpPr>
          <p:cNvPr id="18" name="Group 17">
            <a:extLst>
              <a:ext uri="{FF2B5EF4-FFF2-40B4-BE49-F238E27FC236}">
                <a16:creationId xmlns:a16="http://schemas.microsoft.com/office/drawing/2014/main" xmlns="" id="{563CBA8F-B9A8-416F-B5B0-FBBEA9AE8E87}"/>
              </a:ext>
            </a:extLst>
          </p:cNvPr>
          <p:cNvGrpSpPr/>
          <p:nvPr/>
        </p:nvGrpSpPr>
        <p:grpSpPr>
          <a:xfrm>
            <a:off x="989057" y="1619349"/>
            <a:ext cx="3561720" cy="3262009"/>
            <a:chOff x="1119683" y="1738859"/>
            <a:chExt cx="3561720" cy="3262009"/>
          </a:xfrm>
        </p:grpSpPr>
        <p:pic>
          <p:nvPicPr>
            <p:cNvPr id="17" name="image50.jpg">
              <a:extLst>
                <a:ext uri="{FF2B5EF4-FFF2-40B4-BE49-F238E27FC236}">
                  <a16:creationId xmlns:a16="http://schemas.microsoft.com/office/drawing/2014/main" xmlns="" id="{DE061C72-0E5D-4FBB-907F-26C52713E8B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794044" y="1738859"/>
              <a:ext cx="2212998" cy="2212997"/>
            </a:xfrm>
            <a:prstGeom prst="rect">
              <a:avLst/>
            </a:prstGeom>
            <a:ln>
              <a:solidFill>
                <a:srgbClr val="FFFFFF"/>
              </a:solidFill>
            </a:ln>
          </p:spPr>
        </p:pic>
        <p:grpSp>
          <p:nvGrpSpPr>
            <p:cNvPr id="15" name="Group 14">
              <a:extLst>
                <a:ext uri="{FF2B5EF4-FFF2-40B4-BE49-F238E27FC236}">
                  <a16:creationId xmlns:a16="http://schemas.microsoft.com/office/drawing/2014/main" xmlns="" id="{17B98E0B-DE59-4E6E-9386-C55A30DE736F}"/>
                </a:ext>
              </a:extLst>
            </p:cNvPr>
            <p:cNvGrpSpPr/>
            <p:nvPr/>
          </p:nvGrpSpPr>
          <p:grpSpPr>
            <a:xfrm>
              <a:off x="1119683" y="3921876"/>
              <a:ext cx="3561720" cy="1078992"/>
              <a:chOff x="1119683" y="3921876"/>
              <a:chExt cx="3561720" cy="1078992"/>
            </a:xfrm>
          </p:grpSpPr>
          <p:sp>
            <p:nvSpPr>
              <p:cNvPr id="4" name="Rectangle 3">
                <a:extLst>
                  <a:ext uri="{FF2B5EF4-FFF2-40B4-BE49-F238E27FC236}">
                    <a16:creationId xmlns:a16="http://schemas.microsoft.com/office/drawing/2014/main" xmlns="" id="{598D5DA9-46F7-41D6-A71E-971E8EE3F19A}"/>
                  </a:ext>
                </a:extLst>
              </p:cNvPr>
              <p:cNvSpPr/>
              <p:nvPr/>
            </p:nvSpPr>
            <p:spPr>
              <a:xfrm>
                <a:off x="1119683" y="3921876"/>
                <a:ext cx="3561720" cy="1078992"/>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1171B9"/>
                    </a:solidFill>
                    <a:latin typeface="+mj-lt"/>
                  </a:rPr>
                  <a:t>Sachin Wadhwa </a:t>
                </a:r>
                <a:r>
                  <a:rPr lang="en-IN" sz="2000" b="1" dirty="0">
                    <a:solidFill>
                      <a:srgbClr val="1171B9"/>
                    </a:solidFill>
                    <a:latin typeface="+mj-lt"/>
                  </a:rPr>
                  <a:t>– </a:t>
                </a:r>
                <a:br>
                  <a:rPr lang="en-IN" sz="2000" b="1" dirty="0">
                    <a:solidFill>
                      <a:srgbClr val="1171B9"/>
                    </a:solidFill>
                    <a:latin typeface="+mj-lt"/>
                  </a:rPr>
                </a:br>
                <a:r>
                  <a:rPr lang="en-IN" sz="2000" b="1" dirty="0">
                    <a:solidFill>
                      <a:srgbClr val="1171B9"/>
                    </a:solidFill>
                    <a:latin typeface="+mj-lt"/>
                  </a:rPr>
                  <a:t>Operations Head, </a:t>
                </a:r>
                <a:br>
                  <a:rPr lang="en-IN" sz="2000" b="1" dirty="0">
                    <a:solidFill>
                      <a:srgbClr val="1171B9"/>
                    </a:solidFill>
                    <a:latin typeface="+mj-lt"/>
                  </a:rPr>
                </a:br>
                <a:r>
                  <a:rPr lang="en-IN" sz="2000" b="1" dirty="0">
                    <a:solidFill>
                      <a:srgbClr val="1171B9"/>
                    </a:solidFill>
                    <a:latin typeface="+mj-lt"/>
                  </a:rPr>
                  <a:t>Mastech InfoTrellis</a:t>
                </a:r>
              </a:p>
            </p:txBody>
          </p:sp>
          <p:pic>
            <p:nvPicPr>
              <p:cNvPr id="10" name="Picture 9">
                <a:hlinkClick r:id="rId4"/>
                <a:extLst>
                  <a:ext uri="{FF2B5EF4-FFF2-40B4-BE49-F238E27FC236}">
                    <a16:creationId xmlns:a16="http://schemas.microsoft.com/office/drawing/2014/main" xmlns="" id="{E5FB99D6-48FC-43D3-ADD0-39934734A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815" y="4491204"/>
                <a:ext cx="442677" cy="442677"/>
              </a:xfrm>
              <a:prstGeom prst="rect">
                <a:avLst/>
              </a:prstGeom>
            </p:spPr>
          </p:pic>
        </p:grpSp>
      </p:grpSp>
      <p:sp>
        <p:nvSpPr>
          <p:cNvPr id="19" name="TextBox 18">
            <a:extLst>
              <a:ext uri="{FF2B5EF4-FFF2-40B4-BE49-F238E27FC236}">
                <a16:creationId xmlns:a16="http://schemas.microsoft.com/office/drawing/2014/main" xmlns="" id="{BF3F56D7-86F5-42CC-B07D-3E3B0662109E}"/>
              </a:ext>
            </a:extLst>
          </p:cNvPr>
          <p:cNvSpPr txBox="1"/>
          <p:nvPr/>
        </p:nvSpPr>
        <p:spPr>
          <a:xfrm>
            <a:off x="5066674" y="5085168"/>
            <a:ext cx="1785600" cy="311291"/>
          </a:xfrm>
          <a:prstGeom prst="rect">
            <a:avLst/>
          </a:prstGeom>
          <a:solidFill>
            <a:srgbClr val="F48A16"/>
          </a:solidFill>
        </p:spPr>
        <p:txBody>
          <a:bodyPr wrap="square" rtlCol="0" anchor="ctr">
            <a:spAutoFit/>
          </a:bodyPr>
          <a:lstStyle/>
          <a:p>
            <a:pPr algn="ctr"/>
            <a:r>
              <a:rPr lang="en-IN" sz="1400" b="1" dirty="0">
                <a:latin typeface="+mj-lt"/>
              </a:rPr>
              <a:t>Functional Experience</a:t>
            </a:r>
          </a:p>
        </p:txBody>
      </p:sp>
      <p:sp>
        <p:nvSpPr>
          <p:cNvPr id="20" name="Rectangle 19">
            <a:extLst>
              <a:ext uri="{FF2B5EF4-FFF2-40B4-BE49-F238E27FC236}">
                <a16:creationId xmlns:a16="http://schemas.microsoft.com/office/drawing/2014/main" xmlns="" id="{181E3E8B-4595-41F8-A8C6-BAFC5244F45D}"/>
              </a:ext>
            </a:extLst>
          </p:cNvPr>
          <p:cNvSpPr/>
          <p:nvPr/>
        </p:nvSpPr>
        <p:spPr>
          <a:xfrm>
            <a:off x="5411452" y="5396459"/>
            <a:ext cx="6445768" cy="97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xmlns="" id="{EC9DE71A-62CF-4312-9CEB-8CBD9C99FC48}"/>
              </a:ext>
            </a:extLst>
          </p:cNvPr>
          <p:cNvGrpSpPr/>
          <p:nvPr/>
        </p:nvGrpSpPr>
        <p:grpSpPr>
          <a:xfrm>
            <a:off x="5508886" y="5438329"/>
            <a:ext cx="6250900" cy="923330"/>
            <a:chOff x="6123477" y="5383675"/>
            <a:chExt cx="5787455" cy="923330"/>
          </a:xfrm>
        </p:grpSpPr>
        <p:sp>
          <p:nvSpPr>
            <p:cNvPr id="22" name="TextBox 21">
              <a:extLst>
                <a:ext uri="{FF2B5EF4-FFF2-40B4-BE49-F238E27FC236}">
                  <a16:creationId xmlns:a16="http://schemas.microsoft.com/office/drawing/2014/main" xmlns="" id="{B3E908EE-7B61-4E15-8E98-418FF2884F10}"/>
                </a:ext>
              </a:extLst>
            </p:cNvPr>
            <p:cNvSpPr txBox="1"/>
            <p:nvPr/>
          </p:nvSpPr>
          <p:spPr>
            <a:xfrm>
              <a:off x="6123477" y="5383675"/>
              <a:ext cx="2650115"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Corporate Finance and Global Operations</a:t>
              </a:r>
            </a:p>
            <a:p>
              <a:pPr marL="285750" indent="-285750">
                <a:lnSpc>
                  <a:spcPct val="150000"/>
                </a:lnSpc>
                <a:buFont typeface="Arial" panose="020B0604020202020204" pitchFamily="34" charset="0"/>
                <a:buChar char="•"/>
              </a:pPr>
              <a:r>
                <a:rPr lang="en-IN" sz="1200" dirty="0">
                  <a:latin typeface="+mj-lt"/>
                </a:rPr>
                <a:t>Global Delivery Strategy and Execution</a:t>
              </a:r>
            </a:p>
          </p:txBody>
        </p:sp>
        <p:sp>
          <p:nvSpPr>
            <p:cNvPr id="23" name="TextBox 22">
              <a:extLst>
                <a:ext uri="{FF2B5EF4-FFF2-40B4-BE49-F238E27FC236}">
                  <a16:creationId xmlns:a16="http://schemas.microsoft.com/office/drawing/2014/main" xmlns="" id="{130EDF54-5DD4-4AF7-B8DE-68437C024CB0}"/>
                </a:ext>
              </a:extLst>
            </p:cNvPr>
            <p:cNvSpPr txBox="1"/>
            <p:nvPr/>
          </p:nvSpPr>
          <p:spPr>
            <a:xfrm>
              <a:off x="9126748" y="5476008"/>
              <a:ext cx="2784184" cy="6463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Program and Project Leadership</a:t>
              </a:r>
            </a:p>
            <a:p>
              <a:pPr marL="285750" indent="-285750">
                <a:lnSpc>
                  <a:spcPct val="150000"/>
                </a:lnSpc>
                <a:buFont typeface="Arial" panose="020B0604020202020204" pitchFamily="34" charset="0"/>
                <a:buChar char="•"/>
              </a:pPr>
              <a:r>
                <a:rPr lang="en-IN" sz="1200" dirty="0">
                  <a:latin typeface="+mj-lt"/>
                </a:rPr>
                <a:t>MDM Strategy and Solution Architecture</a:t>
              </a:r>
            </a:p>
          </p:txBody>
        </p:sp>
      </p:grpSp>
      <p:cxnSp>
        <p:nvCxnSpPr>
          <p:cNvPr id="24" name="Straight Connector 23">
            <a:extLst>
              <a:ext uri="{FF2B5EF4-FFF2-40B4-BE49-F238E27FC236}">
                <a16:creationId xmlns:a16="http://schemas.microsoft.com/office/drawing/2014/main" xmlns="" id="{5C583276-43D1-4DDF-8533-D64459B1E2AD}"/>
              </a:ext>
            </a:extLst>
          </p:cNvPr>
          <p:cNvCxnSpPr/>
          <p:nvPr/>
        </p:nvCxnSpPr>
        <p:spPr>
          <a:xfrm>
            <a:off x="8559180" y="5740236"/>
            <a:ext cx="0" cy="4197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4925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2586147" y="114206"/>
            <a:ext cx="5968283" cy="452839"/>
          </a:xfrm>
        </p:spPr>
        <p:txBody>
          <a:bodyPr/>
          <a:lstStyle/>
          <a:p>
            <a:r>
              <a:rPr lang="en-IN" dirty="0"/>
              <a:t>Leadership Team</a:t>
            </a:r>
          </a:p>
        </p:txBody>
      </p:sp>
      <p:sp>
        <p:nvSpPr>
          <p:cNvPr id="7" name="TextBox 6">
            <a:extLst>
              <a:ext uri="{FF2B5EF4-FFF2-40B4-BE49-F238E27FC236}">
                <a16:creationId xmlns:a16="http://schemas.microsoft.com/office/drawing/2014/main" xmlns="" id="{A983C033-8C5A-4A89-B0BB-FF5971ED4187}"/>
              </a:ext>
            </a:extLst>
          </p:cNvPr>
          <p:cNvSpPr txBox="1"/>
          <p:nvPr/>
        </p:nvSpPr>
        <p:spPr>
          <a:xfrm>
            <a:off x="5066676" y="681930"/>
            <a:ext cx="6975508" cy="4426853"/>
          </a:xfrm>
          <a:prstGeom prst="rect">
            <a:avLst/>
          </a:prstGeom>
          <a:noFill/>
        </p:spPr>
        <p:txBody>
          <a:bodyPr wrap="square" rtlCol="0">
            <a:spAutoFit/>
          </a:bodyPr>
          <a:lstStyle/>
          <a:p>
            <a:pPr>
              <a:lnSpc>
                <a:spcPts val="2600"/>
              </a:lnSpc>
            </a:pPr>
            <a:r>
              <a:rPr lang="en-IN" sz="1300" dirty="0">
                <a:latin typeface="+mj-lt"/>
              </a:rPr>
              <a:t>Zahid is the Chief Technology Officer and Co-Founder of InfoTrellis. He has many years of experience in enterprise software development and consulting. Prior to founding InfoTrellis, Zahid was the Lead Architect at IBM, working on </a:t>
            </a:r>
            <a:r>
              <a:rPr lang="en-IN" sz="1300" dirty="0" err="1">
                <a:latin typeface="+mj-lt"/>
              </a:rPr>
              <a:t>InfoSphere</a:t>
            </a:r>
            <a:r>
              <a:rPr lang="en-IN" sz="1300" dirty="0">
                <a:latin typeface="+mj-lt"/>
              </a:rPr>
              <a:t>™ MDM Server. At IBM, he played a major role in product development and provided consulting services to help clients maximize MDM Server capabilities to realize their CDI/MDM strategy. Zahid joined IBM as part of its part of its acquisition of Toronto-based DWL, where he was the Lead Architect and was instrumental in shaping the CDI space.</a:t>
            </a:r>
          </a:p>
          <a:p>
            <a:pPr>
              <a:lnSpc>
                <a:spcPts val="2600"/>
              </a:lnSpc>
            </a:pPr>
            <a:r>
              <a:rPr lang="en-IN" sz="1300" dirty="0">
                <a:latin typeface="+mj-lt"/>
              </a:rPr>
              <a:t>At InfoTrellis, Zahid defines our technology vision and roadmap. He sets the standards for our service delivery and drives various global initiatives across competencies to maintain and enhance our technical leadership. He sets the standards for our services and product delivery and drives various global initiatives across competencies to maintain and enhance our technical leadership. </a:t>
            </a:r>
            <a:br>
              <a:rPr lang="en-IN" sz="1300" dirty="0">
                <a:latin typeface="+mj-lt"/>
              </a:rPr>
            </a:br>
            <a:r>
              <a:rPr lang="en-IN" sz="1300" dirty="0">
                <a:latin typeface="+mj-lt"/>
              </a:rPr>
              <a:t>Zahid holds a Master of Science degree in Industrial Engineering from State University of New York at Buffalo and a Bachelors of Science degree in Mechanical Engineering from University of Engineering and Technology, Lahore.</a:t>
            </a:r>
          </a:p>
        </p:txBody>
      </p:sp>
      <p:grpSp>
        <p:nvGrpSpPr>
          <p:cNvPr id="3" name="Group 2">
            <a:extLst>
              <a:ext uri="{FF2B5EF4-FFF2-40B4-BE49-F238E27FC236}">
                <a16:creationId xmlns:a16="http://schemas.microsoft.com/office/drawing/2014/main" xmlns="" id="{4407B3A6-FADE-47D9-9AA7-9BBC5A345AB3}"/>
              </a:ext>
            </a:extLst>
          </p:cNvPr>
          <p:cNvGrpSpPr/>
          <p:nvPr/>
        </p:nvGrpSpPr>
        <p:grpSpPr>
          <a:xfrm>
            <a:off x="1003571" y="1617872"/>
            <a:ext cx="3561720" cy="3206906"/>
            <a:chOff x="1119683" y="1793962"/>
            <a:chExt cx="3561720" cy="3206906"/>
          </a:xfrm>
        </p:grpSpPr>
        <p:pic>
          <p:nvPicPr>
            <p:cNvPr id="12" name="Picture 11">
              <a:extLst>
                <a:ext uri="{FF2B5EF4-FFF2-40B4-BE49-F238E27FC236}">
                  <a16:creationId xmlns:a16="http://schemas.microsoft.com/office/drawing/2014/main" xmlns="" id="{0B52D885-2F63-420C-BE05-B6BDCD1800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92741" y="1793962"/>
              <a:ext cx="2215604" cy="2214000"/>
            </a:xfrm>
            <a:prstGeom prst="rect">
              <a:avLst/>
            </a:prstGeom>
            <a:ln>
              <a:solidFill>
                <a:srgbClr val="FFFFFF"/>
              </a:solidFill>
            </a:ln>
          </p:spPr>
        </p:pic>
        <p:grpSp>
          <p:nvGrpSpPr>
            <p:cNvPr id="2" name="Group 1">
              <a:extLst>
                <a:ext uri="{FF2B5EF4-FFF2-40B4-BE49-F238E27FC236}">
                  <a16:creationId xmlns:a16="http://schemas.microsoft.com/office/drawing/2014/main" xmlns="" id="{BB362E0C-CD2E-4D7D-A0CD-CABCF070456D}"/>
                </a:ext>
              </a:extLst>
            </p:cNvPr>
            <p:cNvGrpSpPr/>
            <p:nvPr/>
          </p:nvGrpSpPr>
          <p:grpSpPr>
            <a:xfrm>
              <a:off x="1119683" y="3921876"/>
              <a:ext cx="3561720" cy="1078992"/>
              <a:chOff x="1119683" y="3921876"/>
              <a:chExt cx="3561720" cy="1078992"/>
            </a:xfrm>
          </p:grpSpPr>
          <p:sp>
            <p:nvSpPr>
              <p:cNvPr id="4" name="Rectangle 3">
                <a:extLst>
                  <a:ext uri="{FF2B5EF4-FFF2-40B4-BE49-F238E27FC236}">
                    <a16:creationId xmlns:a16="http://schemas.microsoft.com/office/drawing/2014/main" xmlns="" id="{598D5DA9-46F7-41D6-A71E-971E8EE3F19A}"/>
                  </a:ext>
                </a:extLst>
              </p:cNvPr>
              <p:cNvSpPr/>
              <p:nvPr/>
            </p:nvSpPr>
            <p:spPr>
              <a:xfrm>
                <a:off x="1119683" y="3921876"/>
                <a:ext cx="3561720" cy="1078992"/>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1171B9"/>
                    </a:solidFill>
                    <a:latin typeface="+mj-lt"/>
                  </a:rPr>
                  <a:t>Zahid Naeem </a:t>
                </a:r>
                <a:r>
                  <a:rPr lang="en-IN" sz="2000" b="1" dirty="0">
                    <a:solidFill>
                      <a:srgbClr val="1171B9"/>
                    </a:solidFill>
                    <a:latin typeface="+mj-lt"/>
                  </a:rPr>
                  <a:t>– </a:t>
                </a:r>
                <a:br>
                  <a:rPr lang="en-IN" sz="2000" b="1" dirty="0">
                    <a:solidFill>
                      <a:srgbClr val="1171B9"/>
                    </a:solidFill>
                    <a:latin typeface="+mj-lt"/>
                  </a:rPr>
                </a:br>
                <a:r>
                  <a:rPr lang="en-IN" sz="2000" b="1" dirty="0">
                    <a:solidFill>
                      <a:srgbClr val="1171B9"/>
                    </a:solidFill>
                    <a:latin typeface="+mj-lt"/>
                  </a:rPr>
                  <a:t>TBR, Mastech InfoTrellis</a:t>
                </a:r>
              </a:p>
            </p:txBody>
          </p:sp>
          <p:pic>
            <p:nvPicPr>
              <p:cNvPr id="10" name="Picture 9">
                <a:hlinkClick r:id="rId4"/>
                <a:extLst>
                  <a:ext uri="{FF2B5EF4-FFF2-40B4-BE49-F238E27FC236}">
                    <a16:creationId xmlns:a16="http://schemas.microsoft.com/office/drawing/2014/main" xmlns="" id="{E5FB99D6-48FC-43D3-ADD0-39934734A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815" y="4491204"/>
                <a:ext cx="442677" cy="442677"/>
              </a:xfrm>
              <a:prstGeom prst="rect">
                <a:avLst/>
              </a:prstGeom>
            </p:spPr>
          </p:pic>
        </p:grpSp>
      </p:grpSp>
      <p:sp>
        <p:nvSpPr>
          <p:cNvPr id="19" name="TextBox 18">
            <a:extLst>
              <a:ext uri="{FF2B5EF4-FFF2-40B4-BE49-F238E27FC236}">
                <a16:creationId xmlns:a16="http://schemas.microsoft.com/office/drawing/2014/main" xmlns="" id="{5617C022-3D69-4251-8D0A-1ABCD37CA12A}"/>
              </a:ext>
            </a:extLst>
          </p:cNvPr>
          <p:cNvSpPr txBox="1"/>
          <p:nvPr/>
        </p:nvSpPr>
        <p:spPr>
          <a:xfrm>
            <a:off x="5066674" y="5085168"/>
            <a:ext cx="1785600" cy="311291"/>
          </a:xfrm>
          <a:prstGeom prst="rect">
            <a:avLst/>
          </a:prstGeom>
          <a:solidFill>
            <a:srgbClr val="F48A16"/>
          </a:solidFill>
        </p:spPr>
        <p:txBody>
          <a:bodyPr wrap="square" rtlCol="0" anchor="ctr">
            <a:spAutoFit/>
          </a:bodyPr>
          <a:lstStyle/>
          <a:p>
            <a:pPr algn="ctr"/>
            <a:r>
              <a:rPr lang="en-IN" sz="1400" b="1" dirty="0">
                <a:latin typeface="+mj-lt"/>
              </a:rPr>
              <a:t>Functional Experience</a:t>
            </a:r>
          </a:p>
        </p:txBody>
      </p:sp>
      <p:sp>
        <p:nvSpPr>
          <p:cNvPr id="20" name="Rectangle 19">
            <a:extLst>
              <a:ext uri="{FF2B5EF4-FFF2-40B4-BE49-F238E27FC236}">
                <a16:creationId xmlns:a16="http://schemas.microsoft.com/office/drawing/2014/main" xmlns="" id="{BE8CCE54-1BE5-4DBF-8978-51A48BA2354A}"/>
              </a:ext>
            </a:extLst>
          </p:cNvPr>
          <p:cNvSpPr/>
          <p:nvPr/>
        </p:nvSpPr>
        <p:spPr>
          <a:xfrm>
            <a:off x="5411452" y="5396459"/>
            <a:ext cx="6445768" cy="97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xmlns="" id="{75B706BC-5310-4967-890F-729A59EF744A}"/>
              </a:ext>
            </a:extLst>
          </p:cNvPr>
          <p:cNvGrpSpPr/>
          <p:nvPr/>
        </p:nvGrpSpPr>
        <p:grpSpPr>
          <a:xfrm>
            <a:off x="5606320" y="5410162"/>
            <a:ext cx="6250900" cy="923330"/>
            <a:chOff x="5606320" y="5460447"/>
            <a:chExt cx="6250900" cy="923330"/>
          </a:xfrm>
        </p:grpSpPr>
        <p:grpSp>
          <p:nvGrpSpPr>
            <p:cNvPr id="21" name="Group 20">
              <a:extLst>
                <a:ext uri="{FF2B5EF4-FFF2-40B4-BE49-F238E27FC236}">
                  <a16:creationId xmlns:a16="http://schemas.microsoft.com/office/drawing/2014/main" xmlns="" id="{63B0F9A7-2A0E-42FB-B256-A8C91C043EAC}"/>
                </a:ext>
              </a:extLst>
            </p:cNvPr>
            <p:cNvGrpSpPr/>
            <p:nvPr/>
          </p:nvGrpSpPr>
          <p:grpSpPr>
            <a:xfrm>
              <a:off x="5606320" y="5460447"/>
              <a:ext cx="6250900" cy="923330"/>
              <a:chOff x="6123477" y="5437536"/>
              <a:chExt cx="5787455" cy="923330"/>
            </a:xfrm>
          </p:grpSpPr>
          <p:sp>
            <p:nvSpPr>
              <p:cNvPr id="22" name="TextBox 21">
                <a:extLst>
                  <a:ext uri="{FF2B5EF4-FFF2-40B4-BE49-F238E27FC236}">
                    <a16:creationId xmlns:a16="http://schemas.microsoft.com/office/drawing/2014/main" xmlns="" id="{D949D89A-E0B8-4B41-BFEF-FB249E0BC592}"/>
                  </a:ext>
                </a:extLst>
              </p:cNvPr>
              <p:cNvSpPr txBox="1"/>
              <p:nvPr/>
            </p:nvSpPr>
            <p:spPr>
              <a:xfrm>
                <a:off x="6123477" y="5437536"/>
                <a:ext cx="2498373"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Technology Leadership and Strategy</a:t>
                </a:r>
              </a:p>
              <a:p>
                <a:pPr marL="285750" indent="-285750">
                  <a:lnSpc>
                    <a:spcPct val="150000"/>
                  </a:lnSpc>
                  <a:buFont typeface="Arial" panose="020B0604020202020204" pitchFamily="34" charset="0"/>
                  <a:buChar char="•"/>
                </a:pPr>
                <a:r>
                  <a:rPr lang="en-IN" sz="1200" dirty="0">
                    <a:latin typeface="+mj-lt"/>
                  </a:rPr>
                  <a:t>Sales Enablement and Customer Adoption Programs</a:t>
                </a:r>
              </a:p>
            </p:txBody>
          </p:sp>
          <p:sp>
            <p:nvSpPr>
              <p:cNvPr id="23" name="TextBox 22">
                <a:extLst>
                  <a:ext uri="{FF2B5EF4-FFF2-40B4-BE49-F238E27FC236}">
                    <a16:creationId xmlns:a16="http://schemas.microsoft.com/office/drawing/2014/main" xmlns="" id="{47A1A8ED-F2D3-46AC-8B70-14E59CA97A4F}"/>
                  </a:ext>
                </a:extLst>
              </p:cNvPr>
              <p:cNvSpPr txBox="1"/>
              <p:nvPr/>
            </p:nvSpPr>
            <p:spPr>
              <a:xfrm>
                <a:off x="9126748" y="5437536"/>
                <a:ext cx="2784184"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Big Data Strategy and Mentorship</a:t>
                </a:r>
              </a:p>
              <a:p>
                <a:pPr marL="285750" indent="-285750">
                  <a:lnSpc>
                    <a:spcPct val="150000"/>
                  </a:lnSpc>
                  <a:buFont typeface="Arial" panose="020B0604020202020204" pitchFamily="34" charset="0"/>
                  <a:buChar char="•"/>
                </a:pPr>
                <a:r>
                  <a:rPr lang="en-IN" sz="1200" dirty="0">
                    <a:latin typeface="+mj-lt"/>
                  </a:rPr>
                  <a:t>Program and Project Leadership</a:t>
                </a:r>
              </a:p>
              <a:p>
                <a:pPr marL="285750" indent="-285750">
                  <a:lnSpc>
                    <a:spcPct val="150000"/>
                  </a:lnSpc>
                  <a:buFont typeface="Arial" panose="020B0604020202020204" pitchFamily="34" charset="0"/>
                  <a:buChar char="•"/>
                </a:pPr>
                <a:r>
                  <a:rPr lang="en-IN" sz="1200" dirty="0">
                    <a:latin typeface="+mj-lt"/>
                  </a:rPr>
                  <a:t>MDM Strategy and Solution Architecture</a:t>
                </a:r>
              </a:p>
            </p:txBody>
          </p:sp>
        </p:grpSp>
        <p:cxnSp>
          <p:nvCxnSpPr>
            <p:cNvPr id="24" name="Straight Connector 23">
              <a:extLst>
                <a:ext uri="{FF2B5EF4-FFF2-40B4-BE49-F238E27FC236}">
                  <a16:creationId xmlns:a16="http://schemas.microsoft.com/office/drawing/2014/main" xmlns="" id="{F523F522-818F-40AD-B5FB-BCDF98CAAE7A}"/>
                </a:ext>
              </a:extLst>
            </p:cNvPr>
            <p:cNvCxnSpPr/>
            <p:nvPr/>
          </p:nvCxnSpPr>
          <p:spPr>
            <a:xfrm>
              <a:off x="8543806" y="5673777"/>
              <a:ext cx="0" cy="419724"/>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36730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51.jpg">
            <a:extLst>
              <a:ext uri="{FF2B5EF4-FFF2-40B4-BE49-F238E27FC236}">
                <a16:creationId xmlns:a16="http://schemas.microsoft.com/office/drawing/2014/main" xmlns="" id="{BFF233F3-A7E6-4A79-8CB7-842CA1048F3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76629" y="1617871"/>
            <a:ext cx="2215604" cy="2215603"/>
          </a:xfrm>
          <a:prstGeom prst="rect">
            <a:avLst/>
          </a:prstGeom>
          <a:ln>
            <a:solidFill>
              <a:srgbClr val="FFFFFF"/>
            </a:solidFill>
          </a:ln>
        </p:spPr>
      </p:pic>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2586147" y="114206"/>
            <a:ext cx="5968283" cy="452839"/>
          </a:xfrm>
        </p:spPr>
        <p:txBody>
          <a:bodyPr/>
          <a:lstStyle/>
          <a:p>
            <a:r>
              <a:rPr lang="en-IN" dirty="0"/>
              <a:t>Leadership Team</a:t>
            </a:r>
          </a:p>
        </p:txBody>
      </p:sp>
      <p:sp>
        <p:nvSpPr>
          <p:cNvPr id="7" name="TextBox 6">
            <a:extLst>
              <a:ext uri="{FF2B5EF4-FFF2-40B4-BE49-F238E27FC236}">
                <a16:creationId xmlns:a16="http://schemas.microsoft.com/office/drawing/2014/main" xmlns="" id="{A983C033-8C5A-4A89-B0BB-FF5971ED4187}"/>
              </a:ext>
            </a:extLst>
          </p:cNvPr>
          <p:cNvSpPr txBox="1"/>
          <p:nvPr/>
        </p:nvSpPr>
        <p:spPr>
          <a:xfrm>
            <a:off x="5066676" y="681930"/>
            <a:ext cx="6975508" cy="3720634"/>
          </a:xfrm>
          <a:prstGeom prst="rect">
            <a:avLst/>
          </a:prstGeom>
          <a:noFill/>
        </p:spPr>
        <p:txBody>
          <a:bodyPr wrap="square" rtlCol="0">
            <a:spAutoFit/>
          </a:bodyPr>
          <a:lstStyle/>
          <a:p>
            <a:pPr>
              <a:lnSpc>
                <a:spcPts val="2600"/>
              </a:lnSpc>
            </a:pPr>
            <a:r>
              <a:rPr lang="en-IN" sz="1300" dirty="0">
                <a:latin typeface="+mj-lt"/>
              </a:rPr>
              <a:t>Dave is the Vice President of Products at InfoTrellis. He has many years of experience working on the architecture and development of mission-critical enterprise applications in both the product and custom solution spaces. Dave came from IBM where he was a Senior Technical Staff Member responsible for leading the </a:t>
            </a:r>
            <a:r>
              <a:rPr lang="en-IN" sz="1300" dirty="0" err="1">
                <a:latin typeface="+mj-lt"/>
              </a:rPr>
              <a:t>InfoSphere</a:t>
            </a:r>
            <a:r>
              <a:rPr lang="en-IN" sz="1300" dirty="0">
                <a:latin typeface="+mj-lt"/>
              </a:rPr>
              <a:t> MDM portfolio of products and working directly with clients from around the world.</a:t>
            </a:r>
          </a:p>
          <a:p>
            <a:pPr>
              <a:lnSpc>
                <a:spcPts val="2600"/>
              </a:lnSpc>
            </a:pPr>
            <a:r>
              <a:rPr lang="en-IN" sz="1300" dirty="0">
                <a:latin typeface="+mj-lt"/>
              </a:rPr>
              <a:t>At InfoTrellis, Dave heads the Products division, driving the strategy, conception, development, launch and marketing of our Products. In this role he manages our relationships with customers, partners and analysts.</a:t>
            </a:r>
          </a:p>
          <a:p>
            <a:pPr>
              <a:lnSpc>
                <a:spcPts val="2600"/>
              </a:lnSpc>
            </a:pPr>
            <a:r>
              <a:rPr lang="en-IN" sz="1300" dirty="0">
                <a:latin typeface="+mj-lt"/>
              </a:rPr>
              <a:t>He designs and runs the sales enablement and customer adoption programs of our products; he also guides the product development team in the architecture, design and development of our products. Dave holds a degree in Math and Computer Science from University of Waterloo.</a:t>
            </a:r>
          </a:p>
        </p:txBody>
      </p:sp>
      <p:grpSp>
        <p:nvGrpSpPr>
          <p:cNvPr id="2" name="Group 1">
            <a:extLst>
              <a:ext uri="{FF2B5EF4-FFF2-40B4-BE49-F238E27FC236}">
                <a16:creationId xmlns:a16="http://schemas.microsoft.com/office/drawing/2014/main" xmlns="" id="{BB362E0C-CD2E-4D7D-A0CD-CABCF070456D}"/>
              </a:ext>
            </a:extLst>
          </p:cNvPr>
          <p:cNvGrpSpPr/>
          <p:nvPr/>
        </p:nvGrpSpPr>
        <p:grpSpPr>
          <a:xfrm>
            <a:off x="1003571" y="3745786"/>
            <a:ext cx="3561720" cy="1078992"/>
            <a:chOff x="1119683" y="3921876"/>
            <a:chExt cx="3561720" cy="1078992"/>
          </a:xfrm>
        </p:grpSpPr>
        <p:sp>
          <p:nvSpPr>
            <p:cNvPr id="4" name="Rectangle 3">
              <a:extLst>
                <a:ext uri="{FF2B5EF4-FFF2-40B4-BE49-F238E27FC236}">
                  <a16:creationId xmlns:a16="http://schemas.microsoft.com/office/drawing/2014/main" xmlns="" id="{598D5DA9-46F7-41D6-A71E-971E8EE3F19A}"/>
                </a:ext>
              </a:extLst>
            </p:cNvPr>
            <p:cNvSpPr/>
            <p:nvPr/>
          </p:nvSpPr>
          <p:spPr>
            <a:xfrm>
              <a:off x="1119683" y="3921876"/>
              <a:ext cx="3561720" cy="1078992"/>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1171B9"/>
                  </a:solidFill>
                  <a:latin typeface="+mj-lt"/>
                </a:rPr>
                <a:t>Dave </a:t>
              </a:r>
              <a:r>
                <a:rPr lang="en-IN" sz="2400" b="1" dirty="0" err="1">
                  <a:solidFill>
                    <a:srgbClr val="1171B9"/>
                  </a:solidFill>
                  <a:latin typeface="+mj-lt"/>
                </a:rPr>
                <a:t>Borean</a:t>
              </a:r>
              <a:r>
                <a:rPr lang="en-IN" sz="2400" b="1" dirty="0">
                  <a:solidFill>
                    <a:srgbClr val="1171B9"/>
                  </a:solidFill>
                  <a:latin typeface="+mj-lt"/>
                </a:rPr>
                <a:t> </a:t>
              </a:r>
              <a:r>
                <a:rPr lang="en-IN" sz="2000" b="1" dirty="0">
                  <a:solidFill>
                    <a:srgbClr val="1171B9"/>
                  </a:solidFill>
                  <a:latin typeface="+mj-lt"/>
                </a:rPr>
                <a:t>– </a:t>
              </a:r>
              <a:br>
                <a:rPr lang="en-IN" sz="2000" b="1" dirty="0">
                  <a:solidFill>
                    <a:srgbClr val="1171B9"/>
                  </a:solidFill>
                  <a:latin typeface="+mj-lt"/>
                </a:rPr>
              </a:br>
              <a:r>
                <a:rPr lang="en-IN" sz="2000" b="1" dirty="0">
                  <a:solidFill>
                    <a:srgbClr val="1171B9"/>
                  </a:solidFill>
                  <a:latin typeface="+mj-lt"/>
                </a:rPr>
                <a:t>TBR, Mastech InfoTrellis</a:t>
              </a:r>
            </a:p>
          </p:txBody>
        </p:sp>
        <p:pic>
          <p:nvPicPr>
            <p:cNvPr id="10" name="Picture 9">
              <a:hlinkClick r:id="rId4"/>
              <a:extLst>
                <a:ext uri="{FF2B5EF4-FFF2-40B4-BE49-F238E27FC236}">
                  <a16:creationId xmlns:a16="http://schemas.microsoft.com/office/drawing/2014/main" xmlns="" id="{E5FB99D6-48FC-43D3-ADD0-39934734A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815" y="4491204"/>
              <a:ext cx="442677" cy="442677"/>
            </a:xfrm>
            <a:prstGeom prst="rect">
              <a:avLst/>
            </a:prstGeom>
          </p:spPr>
        </p:pic>
      </p:grpSp>
      <p:sp>
        <p:nvSpPr>
          <p:cNvPr id="19" name="TextBox 18">
            <a:extLst>
              <a:ext uri="{FF2B5EF4-FFF2-40B4-BE49-F238E27FC236}">
                <a16:creationId xmlns:a16="http://schemas.microsoft.com/office/drawing/2014/main" xmlns="" id="{5617C022-3D69-4251-8D0A-1ABCD37CA12A}"/>
              </a:ext>
            </a:extLst>
          </p:cNvPr>
          <p:cNvSpPr txBox="1"/>
          <p:nvPr/>
        </p:nvSpPr>
        <p:spPr>
          <a:xfrm>
            <a:off x="5066675" y="5086925"/>
            <a:ext cx="1785062" cy="307777"/>
          </a:xfrm>
          <a:prstGeom prst="rect">
            <a:avLst/>
          </a:prstGeom>
          <a:solidFill>
            <a:srgbClr val="F48A16"/>
          </a:solidFill>
        </p:spPr>
        <p:txBody>
          <a:bodyPr wrap="square" rtlCol="0" anchor="ctr">
            <a:spAutoFit/>
          </a:bodyPr>
          <a:lstStyle/>
          <a:p>
            <a:pPr algn="ctr"/>
            <a:r>
              <a:rPr lang="en-IN" sz="1400" b="1" dirty="0">
                <a:latin typeface="+mj-lt"/>
              </a:rPr>
              <a:t>Functional Experience</a:t>
            </a:r>
          </a:p>
        </p:txBody>
      </p:sp>
      <p:sp>
        <p:nvSpPr>
          <p:cNvPr id="20" name="Rectangle 19">
            <a:extLst>
              <a:ext uri="{FF2B5EF4-FFF2-40B4-BE49-F238E27FC236}">
                <a16:creationId xmlns:a16="http://schemas.microsoft.com/office/drawing/2014/main" xmlns="" id="{BE8CCE54-1BE5-4DBF-8978-51A48BA2354A}"/>
              </a:ext>
            </a:extLst>
          </p:cNvPr>
          <p:cNvSpPr/>
          <p:nvPr/>
        </p:nvSpPr>
        <p:spPr>
          <a:xfrm>
            <a:off x="5411452" y="5396459"/>
            <a:ext cx="6445768" cy="97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xmlns="" id="{75B706BC-5310-4967-890F-729A59EF744A}"/>
              </a:ext>
            </a:extLst>
          </p:cNvPr>
          <p:cNvGrpSpPr/>
          <p:nvPr/>
        </p:nvGrpSpPr>
        <p:grpSpPr>
          <a:xfrm>
            <a:off x="5606320" y="5410162"/>
            <a:ext cx="6250900" cy="923330"/>
            <a:chOff x="5606320" y="5460447"/>
            <a:chExt cx="6250900" cy="923330"/>
          </a:xfrm>
        </p:grpSpPr>
        <p:grpSp>
          <p:nvGrpSpPr>
            <p:cNvPr id="21" name="Group 20">
              <a:extLst>
                <a:ext uri="{FF2B5EF4-FFF2-40B4-BE49-F238E27FC236}">
                  <a16:creationId xmlns:a16="http://schemas.microsoft.com/office/drawing/2014/main" xmlns="" id="{63B0F9A7-2A0E-42FB-B256-A8C91C043EAC}"/>
                </a:ext>
              </a:extLst>
            </p:cNvPr>
            <p:cNvGrpSpPr/>
            <p:nvPr/>
          </p:nvGrpSpPr>
          <p:grpSpPr>
            <a:xfrm>
              <a:off x="5606320" y="5460447"/>
              <a:ext cx="6250900" cy="923330"/>
              <a:chOff x="6123477" y="5437536"/>
              <a:chExt cx="5787455" cy="923330"/>
            </a:xfrm>
          </p:grpSpPr>
          <p:sp>
            <p:nvSpPr>
              <p:cNvPr id="22" name="TextBox 21">
                <a:extLst>
                  <a:ext uri="{FF2B5EF4-FFF2-40B4-BE49-F238E27FC236}">
                    <a16:creationId xmlns:a16="http://schemas.microsoft.com/office/drawing/2014/main" xmlns="" id="{D949D89A-E0B8-4B41-BFEF-FB249E0BC592}"/>
                  </a:ext>
                </a:extLst>
              </p:cNvPr>
              <p:cNvSpPr txBox="1"/>
              <p:nvPr/>
            </p:nvSpPr>
            <p:spPr>
              <a:xfrm>
                <a:off x="6123477" y="5437536"/>
                <a:ext cx="2498373"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Product Strategy and Marketing</a:t>
                </a:r>
              </a:p>
              <a:p>
                <a:pPr marL="285750" indent="-285750">
                  <a:lnSpc>
                    <a:spcPct val="150000"/>
                  </a:lnSpc>
                  <a:buFont typeface="Arial" panose="020B0604020202020204" pitchFamily="34" charset="0"/>
                  <a:buChar char="•"/>
                </a:pPr>
                <a:r>
                  <a:rPr lang="en-IN" sz="1200" dirty="0">
                    <a:latin typeface="+mj-lt"/>
                  </a:rPr>
                  <a:t>Sales Enablement and Customer Adoption Programs</a:t>
                </a:r>
              </a:p>
            </p:txBody>
          </p:sp>
          <p:sp>
            <p:nvSpPr>
              <p:cNvPr id="23" name="TextBox 22">
                <a:extLst>
                  <a:ext uri="{FF2B5EF4-FFF2-40B4-BE49-F238E27FC236}">
                    <a16:creationId xmlns:a16="http://schemas.microsoft.com/office/drawing/2014/main" xmlns="" id="{47A1A8ED-F2D3-46AC-8B70-14E59CA97A4F}"/>
                  </a:ext>
                </a:extLst>
              </p:cNvPr>
              <p:cNvSpPr txBox="1"/>
              <p:nvPr/>
            </p:nvSpPr>
            <p:spPr>
              <a:xfrm>
                <a:off x="8963119" y="5437536"/>
                <a:ext cx="2947813"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Big Data Strategy and Mentorship</a:t>
                </a:r>
              </a:p>
              <a:p>
                <a:pPr marL="285750" indent="-285750">
                  <a:lnSpc>
                    <a:spcPct val="150000"/>
                  </a:lnSpc>
                  <a:buFont typeface="Arial" panose="020B0604020202020204" pitchFamily="34" charset="0"/>
                  <a:buChar char="•"/>
                </a:pPr>
                <a:r>
                  <a:rPr lang="en-IN" sz="1200" dirty="0">
                    <a:latin typeface="+mj-lt"/>
                  </a:rPr>
                  <a:t>Development and Launch of New Products</a:t>
                </a:r>
              </a:p>
              <a:p>
                <a:pPr marL="285750" indent="-285750">
                  <a:lnSpc>
                    <a:spcPct val="150000"/>
                  </a:lnSpc>
                  <a:buFont typeface="Arial" panose="020B0604020202020204" pitchFamily="34" charset="0"/>
                  <a:buChar char="•"/>
                </a:pPr>
                <a:r>
                  <a:rPr lang="en-IN" sz="1200" dirty="0">
                    <a:latin typeface="+mj-lt"/>
                  </a:rPr>
                  <a:t>MDM Strategy and Solution Architecture</a:t>
                </a:r>
              </a:p>
            </p:txBody>
          </p:sp>
        </p:grpSp>
        <p:cxnSp>
          <p:nvCxnSpPr>
            <p:cNvPr id="24" name="Straight Connector 23">
              <a:extLst>
                <a:ext uri="{FF2B5EF4-FFF2-40B4-BE49-F238E27FC236}">
                  <a16:creationId xmlns:a16="http://schemas.microsoft.com/office/drawing/2014/main" xmlns="" id="{F523F522-818F-40AD-B5FB-BCDF98CAAE7A}"/>
                </a:ext>
              </a:extLst>
            </p:cNvPr>
            <p:cNvCxnSpPr/>
            <p:nvPr/>
          </p:nvCxnSpPr>
          <p:spPr>
            <a:xfrm>
              <a:off x="8368995" y="5673777"/>
              <a:ext cx="0" cy="419724"/>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994820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00DDAC4A-9789-463D-A743-1A7BB93D3B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6629" y="1617870"/>
            <a:ext cx="2215604" cy="2184051"/>
          </a:xfrm>
          <a:prstGeom prst="rect">
            <a:avLst/>
          </a:prstGeom>
          <a:ln>
            <a:solidFill>
              <a:srgbClr val="FFFFFF"/>
            </a:solidFill>
          </a:ln>
        </p:spPr>
      </p:pic>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2586147" y="114206"/>
            <a:ext cx="5968283" cy="452839"/>
          </a:xfrm>
        </p:spPr>
        <p:txBody>
          <a:bodyPr/>
          <a:lstStyle/>
          <a:p>
            <a:r>
              <a:rPr lang="en-IN" dirty="0"/>
              <a:t>Leadership Team</a:t>
            </a:r>
          </a:p>
        </p:txBody>
      </p:sp>
      <p:sp>
        <p:nvSpPr>
          <p:cNvPr id="7" name="TextBox 6">
            <a:extLst>
              <a:ext uri="{FF2B5EF4-FFF2-40B4-BE49-F238E27FC236}">
                <a16:creationId xmlns:a16="http://schemas.microsoft.com/office/drawing/2014/main" xmlns="" id="{A983C033-8C5A-4A89-B0BB-FF5971ED4187}"/>
              </a:ext>
            </a:extLst>
          </p:cNvPr>
          <p:cNvSpPr txBox="1"/>
          <p:nvPr/>
        </p:nvSpPr>
        <p:spPr>
          <a:xfrm>
            <a:off x="5066676" y="681930"/>
            <a:ext cx="6975508" cy="3053785"/>
          </a:xfrm>
          <a:prstGeom prst="rect">
            <a:avLst/>
          </a:prstGeom>
          <a:noFill/>
        </p:spPr>
        <p:txBody>
          <a:bodyPr wrap="square" rtlCol="0">
            <a:spAutoFit/>
          </a:bodyPr>
          <a:lstStyle/>
          <a:p>
            <a:pPr>
              <a:lnSpc>
                <a:spcPts val="2600"/>
              </a:lnSpc>
            </a:pPr>
            <a:r>
              <a:rPr lang="en-IN" sz="1300" dirty="0">
                <a:latin typeface="+mj-lt"/>
              </a:rPr>
              <a:t>Kumaran heads the InfoTrellis Consulting Services division. He has many years of experience in software product management, marketing, enterprise application consulting and software development. Prior to InfoTrellis, he was a Senior Manager for Product Management and Marketing at Software AG where he helped launch multiple releases of market leading SOA Governance products. Over the years, he has worked with clients across a range of industries from North America, EMEA and Asia.</a:t>
            </a:r>
          </a:p>
          <a:p>
            <a:pPr>
              <a:lnSpc>
                <a:spcPts val="2600"/>
              </a:lnSpc>
            </a:pPr>
            <a:r>
              <a:rPr lang="en-IN" sz="1300" dirty="0">
                <a:latin typeface="+mj-lt"/>
              </a:rPr>
              <a:t>At InfoTrellis, Kumaran defines and executes the strategy for the company’s services division. In addition to leading our global services teams, he doubles up as the head of our office in India. He holds an MBA from INSEAD and an MS in Computer Science from Delhi University.</a:t>
            </a:r>
          </a:p>
        </p:txBody>
      </p:sp>
      <p:grpSp>
        <p:nvGrpSpPr>
          <p:cNvPr id="2" name="Group 1">
            <a:extLst>
              <a:ext uri="{FF2B5EF4-FFF2-40B4-BE49-F238E27FC236}">
                <a16:creationId xmlns:a16="http://schemas.microsoft.com/office/drawing/2014/main" xmlns="" id="{BB362E0C-CD2E-4D7D-A0CD-CABCF070456D}"/>
              </a:ext>
            </a:extLst>
          </p:cNvPr>
          <p:cNvGrpSpPr/>
          <p:nvPr/>
        </p:nvGrpSpPr>
        <p:grpSpPr>
          <a:xfrm>
            <a:off x="1003571" y="3745786"/>
            <a:ext cx="3561720" cy="1078992"/>
            <a:chOff x="1119683" y="3921876"/>
            <a:chExt cx="3561720" cy="1078992"/>
          </a:xfrm>
        </p:grpSpPr>
        <p:sp>
          <p:nvSpPr>
            <p:cNvPr id="4" name="Rectangle 3">
              <a:extLst>
                <a:ext uri="{FF2B5EF4-FFF2-40B4-BE49-F238E27FC236}">
                  <a16:creationId xmlns:a16="http://schemas.microsoft.com/office/drawing/2014/main" xmlns="" id="{598D5DA9-46F7-41D6-A71E-971E8EE3F19A}"/>
                </a:ext>
              </a:extLst>
            </p:cNvPr>
            <p:cNvSpPr/>
            <p:nvPr/>
          </p:nvSpPr>
          <p:spPr>
            <a:xfrm>
              <a:off x="1119683" y="3921876"/>
              <a:ext cx="3561720" cy="1078992"/>
            </a:xfrm>
            <a:prstGeom prst="rect">
              <a:avLst/>
            </a:prstGeom>
            <a:solidFill>
              <a:srgbClr val="FFA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1171B9"/>
                  </a:solidFill>
                  <a:latin typeface="+mj-lt"/>
                </a:rPr>
                <a:t>Kumaran </a:t>
              </a:r>
              <a:r>
                <a:rPr lang="en-IN" sz="2400" b="1" dirty="0" err="1">
                  <a:solidFill>
                    <a:srgbClr val="1171B9"/>
                  </a:solidFill>
                  <a:latin typeface="+mj-lt"/>
                </a:rPr>
                <a:t>Sasikanthan</a:t>
              </a:r>
              <a:r>
                <a:rPr lang="en-IN" sz="2400" b="1" dirty="0">
                  <a:solidFill>
                    <a:srgbClr val="1171B9"/>
                  </a:solidFill>
                  <a:latin typeface="+mj-lt"/>
                </a:rPr>
                <a:t> </a:t>
              </a:r>
              <a:r>
                <a:rPr lang="en-IN" sz="2000" b="1" dirty="0">
                  <a:solidFill>
                    <a:srgbClr val="1171B9"/>
                  </a:solidFill>
                  <a:latin typeface="+mj-lt"/>
                </a:rPr>
                <a:t>– </a:t>
              </a:r>
              <a:br>
                <a:rPr lang="en-IN" sz="2000" b="1" dirty="0">
                  <a:solidFill>
                    <a:srgbClr val="1171B9"/>
                  </a:solidFill>
                  <a:latin typeface="+mj-lt"/>
                </a:rPr>
              </a:br>
              <a:r>
                <a:rPr lang="en-IN" sz="2000" b="1" dirty="0">
                  <a:solidFill>
                    <a:srgbClr val="1171B9"/>
                  </a:solidFill>
                  <a:latin typeface="+mj-lt"/>
                </a:rPr>
                <a:t>TBR, Mastech InfoTrellis</a:t>
              </a:r>
            </a:p>
          </p:txBody>
        </p:sp>
        <p:pic>
          <p:nvPicPr>
            <p:cNvPr id="10" name="Picture 9">
              <a:hlinkClick r:id="rId4"/>
              <a:extLst>
                <a:ext uri="{FF2B5EF4-FFF2-40B4-BE49-F238E27FC236}">
                  <a16:creationId xmlns:a16="http://schemas.microsoft.com/office/drawing/2014/main" xmlns="" id="{E5FB99D6-48FC-43D3-ADD0-39934734A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815" y="4491204"/>
              <a:ext cx="442677" cy="442677"/>
            </a:xfrm>
            <a:prstGeom prst="rect">
              <a:avLst/>
            </a:prstGeom>
          </p:spPr>
        </p:pic>
      </p:grpSp>
      <p:sp>
        <p:nvSpPr>
          <p:cNvPr id="19" name="TextBox 18">
            <a:extLst>
              <a:ext uri="{FF2B5EF4-FFF2-40B4-BE49-F238E27FC236}">
                <a16:creationId xmlns:a16="http://schemas.microsoft.com/office/drawing/2014/main" xmlns="" id="{5617C022-3D69-4251-8D0A-1ABCD37CA12A}"/>
              </a:ext>
            </a:extLst>
          </p:cNvPr>
          <p:cNvSpPr txBox="1"/>
          <p:nvPr/>
        </p:nvSpPr>
        <p:spPr>
          <a:xfrm>
            <a:off x="5066675" y="5086925"/>
            <a:ext cx="1785062" cy="307777"/>
          </a:xfrm>
          <a:prstGeom prst="rect">
            <a:avLst/>
          </a:prstGeom>
          <a:solidFill>
            <a:srgbClr val="F48A16"/>
          </a:solidFill>
        </p:spPr>
        <p:txBody>
          <a:bodyPr wrap="square" rtlCol="0" anchor="ctr">
            <a:spAutoFit/>
          </a:bodyPr>
          <a:lstStyle/>
          <a:p>
            <a:pPr algn="ctr"/>
            <a:r>
              <a:rPr lang="en-IN" sz="1400" b="1" dirty="0">
                <a:latin typeface="+mj-lt"/>
              </a:rPr>
              <a:t>Functional Experience</a:t>
            </a:r>
          </a:p>
        </p:txBody>
      </p:sp>
      <p:sp>
        <p:nvSpPr>
          <p:cNvPr id="20" name="Rectangle 19">
            <a:extLst>
              <a:ext uri="{FF2B5EF4-FFF2-40B4-BE49-F238E27FC236}">
                <a16:creationId xmlns:a16="http://schemas.microsoft.com/office/drawing/2014/main" xmlns="" id="{BE8CCE54-1BE5-4DBF-8978-51A48BA2354A}"/>
              </a:ext>
            </a:extLst>
          </p:cNvPr>
          <p:cNvSpPr/>
          <p:nvPr/>
        </p:nvSpPr>
        <p:spPr>
          <a:xfrm>
            <a:off x="5411452" y="5396459"/>
            <a:ext cx="6445768" cy="97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xmlns="" id="{75B706BC-5310-4967-890F-729A59EF744A}"/>
              </a:ext>
            </a:extLst>
          </p:cNvPr>
          <p:cNvGrpSpPr/>
          <p:nvPr/>
        </p:nvGrpSpPr>
        <p:grpSpPr>
          <a:xfrm>
            <a:off x="5606319" y="5410162"/>
            <a:ext cx="6250902" cy="923330"/>
            <a:chOff x="5606319" y="5460447"/>
            <a:chExt cx="6250902" cy="923330"/>
          </a:xfrm>
        </p:grpSpPr>
        <p:grpSp>
          <p:nvGrpSpPr>
            <p:cNvPr id="21" name="Group 20">
              <a:extLst>
                <a:ext uri="{FF2B5EF4-FFF2-40B4-BE49-F238E27FC236}">
                  <a16:creationId xmlns:a16="http://schemas.microsoft.com/office/drawing/2014/main" xmlns="" id="{63B0F9A7-2A0E-42FB-B256-A8C91C043EAC}"/>
                </a:ext>
              </a:extLst>
            </p:cNvPr>
            <p:cNvGrpSpPr/>
            <p:nvPr/>
          </p:nvGrpSpPr>
          <p:grpSpPr>
            <a:xfrm>
              <a:off x="5606319" y="5460447"/>
              <a:ext cx="6250902" cy="923330"/>
              <a:chOff x="6123475" y="5437536"/>
              <a:chExt cx="5787456" cy="923330"/>
            </a:xfrm>
          </p:grpSpPr>
          <p:sp>
            <p:nvSpPr>
              <p:cNvPr id="22" name="TextBox 21">
                <a:extLst>
                  <a:ext uri="{FF2B5EF4-FFF2-40B4-BE49-F238E27FC236}">
                    <a16:creationId xmlns:a16="http://schemas.microsoft.com/office/drawing/2014/main" xmlns="" id="{D949D89A-E0B8-4B41-BFEF-FB249E0BC592}"/>
                  </a:ext>
                </a:extLst>
              </p:cNvPr>
              <p:cNvSpPr txBox="1"/>
              <p:nvPr/>
            </p:nvSpPr>
            <p:spPr>
              <a:xfrm>
                <a:off x="6123475" y="5437536"/>
                <a:ext cx="2515939"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Product Management and Marketing</a:t>
                </a:r>
              </a:p>
              <a:p>
                <a:pPr marL="285750" indent="-285750">
                  <a:lnSpc>
                    <a:spcPct val="150000"/>
                  </a:lnSpc>
                  <a:buFont typeface="Arial" panose="020B0604020202020204" pitchFamily="34" charset="0"/>
                  <a:buChar char="•"/>
                </a:pPr>
                <a:r>
                  <a:rPr lang="en-IN" sz="1200" dirty="0">
                    <a:latin typeface="+mj-lt"/>
                  </a:rPr>
                  <a:t>Program Management</a:t>
                </a:r>
              </a:p>
            </p:txBody>
          </p:sp>
          <p:sp>
            <p:nvSpPr>
              <p:cNvPr id="23" name="TextBox 22">
                <a:extLst>
                  <a:ext uri="{FF2B5EF4-FFF2-40B4-BE49-F238E27FC236}">
                    <a16:creationId xmlns:a16="http://schemas.microsoft.com/office/drawing/2014/main" xmlns="" id="{47A1A8ED-F2D3-46AC-8B70-14E59CA97A4F}"/>
                  </a:ext>
                </a:extLst>
              </p:cNvPr>
              <p:cNvSpPr txBox="1"/>
              <p:nvPr/>
            </p:nvSpPr>
            <p:spPr>
              <a:xfrm>
                <a:off x="8963118" y="5576036"/>
                <a:ext cx="2947813" cy="6463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200" dirty="0">
                    <a:latin typeface="+mj-lt"/>
                  </a:rPr>
                  <a:t>Building High Performance Teams</a:t>
                </a:r>
              </a:p>
              <a:p>
                <a:pPr marL="285750" indent="-285750">
                  <a:lnSpc>
                    <a:spcPct val="150000"/>
                  </a:lnSpc>
                  <a:buFont typeface="Arial" panose="020B0604020202020204" pitchFamily="34" charset="0"/>
                  <a:buChar char="•"/>
                </a:pPr>
                <a:r>
                  <a:rPr lang="en-IN" sz="1200" dirty="0">
                    <a:latin typeface="+mj-lt"/>
                  </a:rPr>
                  <a:t>Enterprise Applications Consulting</a:t>
                </a:r>
              </a:p>
            </p:txBody>
          </p:sp>
        </p:grpSp>
        <p:cxnSp>
          <p:nvCxnSpPr>
            <p:cNvPr id="24" name="Straight Connector 23">
              <a:extLst>
                <a:ext uri="{FF2B5EF4-FFF2-40B4-BE49-F238E27FC236}">
                  <a16:creationId xmlns:a16="http://schemas.microsoft.com/office/drawing/2014/main" xmlns="" id="{F523F522-818F-40AD-B5FB-BCDF98CAAE7A}"/>
                </a:ext>
              </a:extLst>
            </p:cNvPr>
            <p:cNvCxnSpPr/>
            <p:nvPr/>
          </p:nvCxnSpPr>
          <p:spPr>
            <a:xfrm>
              <a:off x="8323731" y="5712250"/>
              <a:ext cx="0" cy="419724"/>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858637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snow, outdoor&#10;&#10;Description generated with very high confidence">
            <a:extLst>
              <a:ext uri="{FF2B5EF4-FFF2-40B4-BE49-F238E27FC236}">
                <a16:creationId xmlns:a16="http://schemas.microsoft.com/office/drawing/2014/main" xmlns="" id="{41FA8DF6-1DD7-4DE1-8C02-C3DAE7ECA6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79" y="62344"/>
            <a:ext cx="12188952" cy="6356554"/>
          </a:xfrm>
          <a:prstGeom prst="rect">
            <a:avLst/>
          </a:prstGeom>
        </p:spPr>
      </p:pic>
      <p:sp>
        <p:nvSpPr>
          <p:cNvPr id="4" name="TextBox 3">
            <a:extLst>
              <a:ext uri="{FF2B5EF4-FFF2-40B4-BE49-F238E27FC236}">
                <a16:creationId xmlns:a16="http://schemas.microsoft.com/office/drawing/2014/main" xmlns="" id="{C8ED8F59-572C-4833-988A-DDBCBA8FC4D9}"/>
              </a:ext>
            </a:extLst>
          </p:cNvPr>
          <p:cNvSpPr txBox="1"/>
          <p:nvPr/>
        </p:nvSpPr>
        <p:spPr>
          <a:xfrm>
            <a:off x="5065134" y="1563079"/>
            <a:ext cx="5810783" cy="523220"/>
          </a:xfrm>
          <a:prstGeom prst="rect">
            <a:avLst/>
          </a:prstGeom>
          <a:noFill/>
        </p:spPr>
        <p:txBody>
          <a:bodyPr wrap="square" rtlCol="0">
            <a:spAutoFit/>
          </a:bodyPr>
          <a:lstStyle/>
          <a:p>
            <a:pPr algn="ctr"/>
            <a:r>
              <a:rPr lang="en-IN" sz="2800" b="1" dirty="0">
                <a:solidFill>
                  <a:srgbClr val="F48A16"/>
                </a:solidFill>
                <a:latin typeface="+mj-lt"/>
              </a:rPr>
              <a:t>CASE STUDIES</a:t>
            </a:r>
          </a:p>
        </p:txBody>
      </p:sp>
      <p:sp>
        <p:nvSpPr>
          <p:cNvPr id="6" name="Rectangle 5">
            <a:extLst>
              <a:ext uri="{FF2B5EF4-FFF2-40B4-BE49-F238E27FC236}">
                <a16:creationId xmlns:a16="http://schemas.microsoft.com/office/drawing/2014/main" xmlns="" id="{04833481-7EAE-40C6-9212-A6AB18EF2AA8}"/>
              </a:ext>
            </a:extLst>
          </p:cNvPr>
          <p:cNvSpPr/>
          <p:nvPr/>
        </p:nvSpPr>
        <p:spPr>
          <a:xfrm>
            <a:off x="4158353" y="2535090"/>
            <a:ext cx="6955124" cy="1938992"/>
          </a:xfrm>
          <a:prstGeom prst="rect">
            <a:avLst/>
          </a:prstGeom>
        </p:spPr>
        <p:txBody>
          <a:bodyPr wrap="square">
            <a:spAutoFit/>
          </a:bodyPr>
          <a:lstStyle/>
          <a:p>
            <a:pPr>
              <a:lnSpc>
                <a:spcPct val="150000"/>
              </a:lnSpc>
              <a:buClr>
                <a:schemeClr val="bg2">
                  <a:lumMod val="25000"/>
                </a:schemeClr>
              </a:buClr>
            </a:pPr>
            <a:r>
              <a:rPr lang="en-IN" sz="2400" b="1" dirty="0">
                <a:latin typeface="+mj-lt"/>
              </a:rPr>
              <a:t>01</a:t>
            </a:r>
            <a:r>
              <a:rPr lang="en-IN" sz="3200" b="1" dirty="0">
                <a:latin typeface="+mj-lt"/>
              </a:rPr>
              <a:t> </a:t>
            </a:r>
            <a:r>
              <a:rPr lang="en-IN" sz="2000" dirty="0">
                <a:latin typeface="+mj-lt"/>
              </a:rPr>
              <a:t>Leading US Retailer with over 1100 stores</a:t>
            </a:r>
          </a:p>
          <a:p>
            <a:pPr>
              <a:lnSpc>
                <a:spcPct val="150000"/>
              </a:lnSpc>
              <a:buClr>
                <a:schemeClr val="bg2">
                  <a:lumMod val="25000"/>
                </a:schemeClr>
              </a:buClr>
            </a:pPr>
            <a:r>
              <a:rPr lang="en-IN" sz="2400" b="1" dirty="0">
                <a:latin typeface="+mj-lt"/>
              </a:rPr>
              <a:t>02</a:t>
            </a:r>
            <a:r>
              <a:rPr lang="en-IN" sz="2000" dirty="0">
                <a:latin typeface="+mj-lt"/>
              </a:rPr>
              <a:t> World’s leading Medical Device Manufacturer</a:t>
            </a:r>
          </a:p>
          <a:p>
            <a:pPr>
              <a:lnSpc>
                <a:spcPct val="150000"/>
              </a:lnSpc>
              <a:buClr>
                <a:schemeClr val="bg2">
                  <a:lumMod val="25000"/>
                </a:schemeClr>
              </a:buClr>
            </a:pPr>
            <a:r>
              <a:rPr lang="en-IN" sz="2400" b="1" dirty="0">
                <a:latin typeface="+mj-lt"/>
              </a:rPr>
              <a:t>03</a:t>
            </a:r>
            <a:r>
              <a:rPr lang="en-IN" sz="2000" dirty="0">
                <a:latin typeface="+mj-lt"/>
              </a:rPr>
              <a:t> Multinational Hi-Tech Company</a:t>
            </a:r>
          </a:p>
        </p:txBody>
      </p:sp>
      <p:cxnSp>
        <p:nvCxnSpPr>
          <p:cNvPr id="11" name="Straight Connector 10">
            <a:extLst>
              <a:ext uri="{FF2B5EF4-FFF2-40B4-BE49-F238E27FC236}">
                <a16:creationId xmlns:a16="http://schemas.microsoft.com/office/drawing/2014/main" xmlns="" id="{A41EC665-95C1-4182-8BE8-2E5D5C70A25B}"/>
              </a:ext>
            </a:extLst>
          </p:cNvPr>
          <p:cNvCxnSpPr/>
          <p:nvPr/>
        </p:nvCxnSpPr>
        <p:spPr>
          <a:xfrm>
            <a:off x="6311542" y="2121488"/>
            <a:ext cx="3317966"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descr="A picture containing object&#10;&#10;Description generated with high confidence">
            <a:extLst>
              <a:ext uri="{FF2B5EF4-FFF2-40B4-BE49-F238E27FC236}">
                <a16:creationId xmlns:a16="http://schemas.microsoft.com/office/drawing/2014/main" xmlns="" id="{D4B51602-67B2-4397-9B01-1286128DCD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36199" y="190161"/>
            <a:ext cx="1646796" cy="434386"/>
          </a:xfrm>
          <a:prstGeom prst="rect">
            <a:avLst/>
          </a:prstGeom>
        </p:spPr>
      </p:pic>
      <p:pic>
        <p:nvPicPr>
          <p:cNvPr id="17" name="Picture 16" descr="A picture containing person, indoor&#10;&#10;Description generated with very high confidence">
            <a:extLst>
              <a:ext uri="{FF2B5EF4-FFF2-40B4-BE49-F238E27FC236}">
                <a16:creationId xmlns:a16="http://schemas.microsoft.com/office/drawing/2014/main" xmlns="" id="{C8B68AB4-0C63-4F90-8133-44862BA63F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 y="62344"/>
            <a:ext cx="3144720" cy="6366788"/>
          </a:xfrm>
          <a:prstGeom prst="rect">
            <a:avLst/>
          </a:prstGeom>
        </p:spPr>
      </p:pic>
    </p:spTree>
    <p:extLst>
      <p:ext uri="{BB962C8B-B14F-4D97-AF65-F5344CB8AC3E}">
        <p14:creationId xmlns:p14="http://schemas.microsoft.com/office/powerpoint/2010/main" val="1757126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D68CC5B-4B93-411C-95FA-0B7D77D86111}"/>
              </a:ext>
            </a:extLst>
          </p:cNvPr>
          <p:cNvSpPr>
            <a:spLocks noGrp="1"/>
          </p:cNvSpPr>
          <p:nvPr>
            <p:ph type="body" sz="quarter" idx="11"/>
          </p:nvPr>
        </p:nvSpPr>
        <p:spPr>
          <a:xfrm>
            <a:off x="3192424" y="171708"/>
            <a:ext cx="8835514" cy="394516"/>
          </a:xfrm>
        </p:spPr>
        <p:txBody>
          <a:bodyPr/>
          <a:lstStyle/>
          <a:p>
            <a:r>
              <a:rPr lang="en-IN" dirty="0"/>
              <a:t>Case Study: </a:t>
            </a:r>
            <a:r>
              <a:rPr lang="en-IN" sz="2400" dirty="0"/>
              <a:t>01 Leading US Retailer with over 1100 stores </a:t>
            </a:r>
            <a:endParaRPr lang="en-IN" dirty="0"/>
          </a:p>
        </p:txBody>
      </p:sp>
      <p:sp>
        <p:nvSpPr>
          <p:cNvPr id="9" name="TextBox 8">
            <a:extLst>
              <a:ext uri="{FF2B5EF4-FFF2-40B4-BE49-F238E27FC236}">
                <a16:creationId xmlns:a16="http://schemas.microsoft.com/office/drawing/2014/main" xmlns="" id="{0846F3B3-629C-484D-BBC0-1F97F8A28798}"/>
              </a:ext>
            </a:extLst>
          </p:cNvPr>
          <p:cNvSpPr txBox="1"/>
          <p:nvPr/>
        </p:nvSpPr>
        <p:spPr>
          <a:xfrm>
            <a:off x="619933" y="836911"/>
            <a:ext cx="10290874" cy="4239622"/>
          </a:xfrm>
          <a:prstGeom prst="rect">
            <a:avLst/>
          </a:prstGeom>
          <a:noFill/>
        </p:spPr>
        <p:txBody>
          <a:bodyPr wrap="square" rtlCol="0">
            <a:spAutoFit/>
          </a:bodyPr>
          <a:lstStyle/>
          <a:p>
            <a:r>
              <a:rPr lang="en-IN" sz="1400" b="1" dirty="0">
                <a:solidFill>
                  <a:srgbClr val="F48A16"/>
                </a:solidFill>
                <a:latin typeface="+mj-lt"/>
              </a:rPr>
              <a:t>Business Situation</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Client owned a legacy CIF (mainframe) with an architecture that was cumbersome to modify, requiring long running IT projects. This legacy system needed significant changes to meet future business needs</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Customer updates were delayed resulting in stale data for customer touch-points, marketing and analysis</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Excessive time was spent in customer setup for online application and there were delays in modifying business rules</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Business needed a single, accurate, comprehensive and up-to-date view of the customer that is shareable across various </a:t>
            </a:r>
            <a:br>
              <a:rPr lang="en-IN" sz="1150" dirty="0">
                <a:solidFill>
                  <a:schemeClr val="bg2">
                    <a:lumMod val="25000"/>
                  </a:schemeClr>
                </a:solidFill>
                <a:latin typeface="+mj-lt"/>
              </a:rPr>
            </a:br>
            <a:r>
              <a:rPr lang="en-IN" sz="1150" dirty="0">
                <a:solidFill>
                  <a:schemeClr val="bg2">
                    <a:lumMod val="25000"/>
                  </a:schemeClr>
                </a:solidFill>
                <a:latin typeface="+mj-lt"/>
              </a:rPr>
              <a:t>lines  of business</a:t>
            </a:r>
          </a:p>
          <a:p>
            <a:pPr marL="171450" indent="-171450">
              <a:lnSpc>
                <a:spcPct val="150000"/>
              </a:lnSpc>
              <a:buFont typeface="Arial" panose="020B0604020202020204" pitchFamily="34" charset="0"/>
              <a:buChar char="•"/>
            </a:pPr>
            <a:endParaRPr lang="en-IN" sz="1150" dirty="0">
              <a:solidFill>
                <a:schemeClr val="bg2">
                  <a:lumMod val="25000"/>
                </a:schemeClr>
              </a:solidFill>
              <a:latin typeface="+mj-lt"/>
            </a:endParaRPr>
          </a:p>
          <a:p>
            <a:r>
              <a:rPr lang="en-IN" sz="1400" b="1" dirty="0">
                <a:solidFill>
                  <a:srgbClr val="F48A16"/>
                </a:solidFill>
                <a:latin typeface="+mj-lt"/>
              </a:rPr>
              <a:t>Mastech InfoTrellis Solution</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After multiple rounds of due-diligence, the client chose us over multiple large SI's as the sole provider for all of their MDM projects</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We were engaged right from the initial stage, where we helped with the tool selection and assisted the client in various POC’s</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We defined the business &amp; technology roadmap, planned a multi-phased multi-year program sun setting existing </a:t>
            </a:r>
            <a:br>
              <a:rPr lang="en-IN" sz="1150" dirty="0">
                <a:solidFill>
                  <a:schemeClr val="bg2">
                    <a:lumMod val="25000"/>
                  </a:schemeClr>
                </a:solidFill>
                <a:latin typeface="+mj-lt"/>
              </a:rPr>
            </a:br>
            <a:r>
              <a:rPr lang="en-IN" sz="1150" dirty="0">
                <a:solidFill>
                  <a:schemeClr val="bg2">
                    <a:lumMod val="25000"/>
                  </a:schemeClr>
                </a:solidFill>
                <a:latin typeface="+mj-lt"/>
              </a:rPr>
              <a:t>mainframe application</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Built their MDM solution from scratch which integrated with 185 touch points and successfully upgraded the solution to </a:t>
            </a:r>
            <a:br>
              <a:rPr lang="en-IN" sz="1150" dirty="0">
                <a:solidFill>
                  <a:schemeClr val="bg2">
                    <a:lumMod val="25000"/>
                  </a:schemeClr>
                </a:solidFill>
                <a:latin typeface="+mj-lt"/>
              </a:rPr>
            </a:br>
            <a:r>
              <a:rPr lang="en-IN" sz="1150" dirty="0">
                <a:solidFill>
                  <a:schemeClr val="bg2">
                    <a:lumMod val="25000"/>
                  </a:schemeClr>
                </a:solidFill>
                <a:latin typeface="+mj-lt"/>
              </a:rPr>
              <a:t>the latest IBM MDM version</a:t>
            </a:r>
          </a:p>
          <a:p>
            <a:pPr marL="171450" indent="-171450">
              <a:lnSpc>
                <a:spcPct val="150000"/>
              </a:lnSpc>
              <a:buFont typeface="Arial" panose="020B0604020202020204" pitchFamily="34" charset="0"/>
              <a:buChar char="•"/>
            </a:pPr>
            <a:r>
              <a:rPr lang="en-IN" sz="1150" dirty="0">
                <a:solidFill>
                  <a:schemeClr val="bg2">
                    <a:lumMod val="25000"/>
                  </a:schemeClr>
                </a:solidFill>
                <a:latin typeface="+mj-lt"/>
              </a:rPr>
              <a:t>Currently executing many Data Integration projects for various business units</a:t>
            </a:r>
          </a:p>
        </p:txBody>
      </p:sp>
      <p:sp>
        <p:nvSpPr>
          <p:cNvPr id="11" name="Rectangle 10">
            <a:extLst>
              <a:ext uri="{FF2B5EF4-FFF2-40B4-BE49-F238E27FC236}">
                <a16:creationId xmlns:a16="http://schemas.microsoft.com/office/drawing/2014/main" xmlns="" id="{5D10BE5F-3367-4A17-832D-884056AACEFB}"/>
              </a:ext>
            </a:extLst>
          </p:cNvPr>
          <p:cNvSpPr/>
          <p:nvPr/>
        </p:nvSpPr>
        <p:spPr>
          <a:xfrm>
            <a:off x="619932" y="5076533"/>
            <a:ext cx="11525573" cy="1325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solidFill>
                  <a:schemeClr val="bg1"/>
                </a:solidFill>
                <a:latin typeface="+mj-lt"/>
              </a:rPr>
              <a:t>KEY ACCOMPLISHMENTS:</a:t>
            </a:r>
          </a:p>
          <a:p>
            <a:pPr marL="342900" indent="-342900">
              <a:lnSpc>
                <a:spcPct val="150000"/>
              </a:lnSpc>
              <a:buFont typeface="Arial" panose="020B0604020202020204" pitchFamily="34" charset="0"/>
              <a:buChar char="•"/>
            </a:pPr>
            <a:r>
              <a:rPr lang="en-IN" sz="1200" dirty="0">
                <a:solidFill>
                  <a:schemeClr val="bg1"/>
                </a:solidFill>
                <a:latin typeface="+mj-lt"/>
              </a:rPr>
              <a:t>Implemented new CDI Solution which sits in the middle of the core IT enterprise stack that supports the </a:t>
            </a:r>
            <a:r>
              <a:rPr lang="en-IN" sz="1200" b="1" dirty="0">
                <a:solidFill>
                  <a:schemeClr val="bg1"/>
                </a:solidFill>
                <a:latin typeface="+mj-lt"/>
              </a:rPr>
              <a:t>busy.com site and  feeds near real time data to Teradata for analytics</a:t>
            </a:r>
          </a:p>
          <a:p>
            <a:pPr marL="342900" indent="-342900">
              <a:lnSpc>
                <a:spcPct val="150000"/>
              </a:lnSpc>
              <a:buFont typeface="Arial" panose="020B0604020202020204" pitchFamily="34" charset="0"/>
              <a:buChar char="•"/>
            </a:pPr>
            <a:r>
              <a:rPr lang="en-IN" sz="1200" dirty="0">
                <a:solidFill>
                  <a:schemeClr val="bg1"/>
                </a:solidFill>
                <a:latin typeface="+mj-lt"/>
              </a:rPr>
              <a:t>Migrated </a:t>
            </a:r>
            <a:r>
              <a:rPr lang="en-IN" sz="1200" b="1" dirty="0">
                <a:solidFill>
                  <a:schemeClr val="bg1"/>
                </a:solidFill>
                <a:latin typeface="+mj-lt"/>
              </a:rPr>
              <a:t>120 Million customers and 185 touch-points</a:t>
            </a:r>
            <a:r>
              <a:rPr lang="en-IN" sz="1200" dirty="0">
                <a:solidFill>
                  <a:schemeClr val="bg1"/>
                </a:solidFill>
                <a:latin typeface="+mj-lt"/>
              </a:rPr>
              <a:t> to  new  CDI architecture using MDM Server</a:t>
            </a:r>
          </a:p>
          <a:p>
            <a:pPr marL="342900" indent="-342900">
              <a:lnSpc>
                <a:spcPct val="150000"/>
              </a:lnSpc>
              <a:buFont typeface="Arial" panose="020B0604020202020204" pitchFamily="34" charset="0"/>
              <a:buChar char="•"/>
            </a:pPr>
            <a:r>
              <a:rPr lang="en-IN" sz="1200" dirty="0">
                <a:solidFill>
                  <a:schemeClr val="bg1"/>
                </a:solidFill>
                <a:latin typeface="+mj-lt"/>
              </a:rPr>
              <a:t>Cut client’s IT spending on MDM program </a:t>
            </a:r>
            <a:r>
              <a:rPr lang="en-IN" sz="1200" b="1" dirty="0">
                <a:solidFill>
                  <a:schemeClr val="bg1"/>
                </a:solidFill>
                <a:latin typeface="+mj-lt"/>
              </a:rPr>
              <a:t>to 1/3rd of the original budget</a:t>
            </a:r>
            <a:r>
              <a:rPr lang="en-IN" sz="1200" dirty="0">
                <a:solidFill>
                  <a:schemeClr val="bg1"/>
                </a:solidFill>
                <a:latin typeface="+mj-lt"/>
              </a:rPr>
              <a:t> by efficient use of onsite and offshore teams</a:t>
            </a:r>
            <a:endParaRPr lang="en-IN" sz="1600" dirty="0">
              <a:solidFill>
                <a:schemeClr val="bg1"/>
              </a:solidFill>
              <a:latin typeface="+mj-lt"/>
            </a:endParaRPr>
          </a:p>
        </p:txBody>
      </p:sp>
      <p:pic>
        <p:nvPicPr>
          <p:cNvPr id="15" name="Picture 14" descr="A close up of a cage&#10;&#10;Description generated with high confidence">
            <a:extLst>
              <a:ext uri="{FF2B5EF4-FFF2-40B4-BE49-F238E27FC236}">
                <a16:creationId xmlns:a16="http://schemas.microsoft.com/office/drawing/2014/main" xmlns="" id="{619CBD78-7BE6-4FDE-B929-7EEDD126E2BD}"/>
              </a:ext>
            </a:extLst>
          </p:cNvPr>
          <p:cNvPicPr>
            <a:picLocks noChangeAspect="1"/>
          </p:cNvPicPr>
          <p:nvPr/>
        </p:nvPicPr>
        <p:blipFill rotWithShape="1">
          <a:blip r:embed="rId2">
            <a:extLst>
              <a:ext uri="{28A0092B-C50C-407E-A947-70E740481C1C}">
                <a14:useLocalDpi xmlns:a14="http://schemas.microsoft.com/office/drawing/2010/main" val="0"/>
              </a:ext>
            </a:extLst>
          </a:blip>
          <a:srcRect r="24225"/>
          <a:stretch/>
        </p:blipFill>
        <p:spPr>
          <a:xfrm>
            <a:off x="8648054" y="2358828"/>
            <a:ext cx="3497451" cy="2665505"/>
          </a:xfrm>
          <a:prstGeom prst="rect">
            <a:avLst/>
          </a:prstGeom>
        </p:spPr>
      </p:pic>
    </p:spTree>
    <p:extLst>
      <p:ext uri="{BB962C8B-B14F-4D97-AF65-F5344CB8AC3E}">
        <p14:creationId xmlns:p14="http://schemas.microsoft.com/office/powerpoint/2010/main" val="650833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D68CC5B-4B93-411C-95FA-0B7D77D86111}"/>
              </a:ext>
            </a:extLst>
          </p:cNvPr>
          <p:cNvSpPr>
            <a:spLocks noGrp="1"/>
          </p:cNvSpPr>
          <p:nvPr>
            <p:ph type="body" sz="quarter" idx="11"/>
          </p:nvPr>
        </p:nvSpPr>
        <p:spPr>
          <a:xfrm>
            <a:off x="3192424" y="171708"/>
            <a:ext cx="8835514" cy="394516"/>
          </a:xfrm>
        </p:spPr>
        <p:txBody>
          <a:bodyPr/>
          <a:lstStyle/>
          <a:p>
            <a:r>
              <a:rPr lang="en-IN" dirty="0"/>
              <a:t>Case Study: </a:t>
            </a:r>
            <a:r>
              <a:rPr lang="en-IN" sz="2400" dirty="0"/>
              <a:t>02 World’s Leading Medical Device Manufacturer</a:t>
            </a:r>
            <a:endParaRPr lang="en-IN" dirty="0"/>
          </a:p>
        </p:txBody>
      </p:sp>
      <p:sp>
        <p:nvSpPr>
          <p:cNvPr id="9" name="TextBox 8">
            <a:extLst>
              <a:ext uri="{FF2B5EF4-FFF2-40B4-BE49-F238E27FC236}">
                <a16:creationId xmlns:a16="http://schemas.microsoft.com/office/drawing/2014/main" xmlns="" id="{0846F3B3-629C-484D-BBC0-1F97F8A28798}"/>
              </a:ext>
            </a:extLst>
          </p:cNvPr>
          <p:cNvSpPr txBox="1"/>
          <p:nvPr/>
        </p:nvSpPr>
        <p:spPr>
          <a:xfrm>
            <a:off x="619933" y="836911"/>
            <a:ext cx="8012623" cy="5613075"/>
          </a:xfrm>
          <a:prstGeom prst="rect">
            <a:avLst/>
          </a:prstGeom>
          <a:noFill/>
        </p:spPr>
        <p:txBody>
          <a:bodyPr wrap="square" rtlCol="0">
            <a:spAutoFit/>
          </a:bodyPr>
          <a:lstStyle/>
          <a:p>
            <a:r>
              <a:rPr lang="en-IN" sz="1400" b="1" dirty="0">
                <a:solidFill>
                  <a:srgbClr val="F48A16"/>
                </a:solidFill>
                <a:latin typeface="+mj-lt"/>
              </a:rPr>
              <a:t>Business Situation</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The client had embarked on the path to Supply Chain 2020. Some of the key initiatives of this program were better Product Lifecycle Management, Accurate Product Forecasting, Analytics and streamlining the Supply Chain</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On its way to becoming the world’s leading medical device manufacturer, the client had acquired various other medical device companies. The product information was flowing from various disparate sources and in different formats. Given the wide and </a:t>
            </a:r>
            <a:br>
              <a:rPr lang="en-IN" sz="1100" dirty="0">
                <a:solidFill>
                  <a:schemeClr val="bg2">
                    <a:lumMod val="25000"/>
                  </a:schemeClr>
                </a:solidFill>
                <a:latin typeface="+mj-lt"/>
              </a:rPr>
            </a:br>
            <a:r>
              <a:rPr lang="en-IN" sz="1100" dirty="0">
                <a:solidFill>
                  <a:schemeClr val="bg2">
                    <a:lumMod val="25000"/>
                  </a:schemeClr>
                </a:solidFill>
                <a:latin typeface="+mj-lt"/>
              </a:rPr>
              <a:t>ever-expanding range of products, getting a single unified view of the product was a vital need for the client’s Supply chain 2020 program</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Also, there was a need to automate the submission process of regulatory information to FDA server, in order to comply with the FDA GUDID regulations </a:t>
            </a:r>
          </a:p>
          <a:p>
            <a:pPr>
              <a:lnSpc>
                <a:spcPct val="150000"/>
              </a:lnSpc>
            </a:pPr>
            <a:endParaRPr lang="en-IN" sz="1150" dirty="0">
              <a:solidFill>
                <a:schemeClr val="bg2">
                  <a:lumMod val="25000"/>
                </a:schemeClr>
              </a:solidFill>
              <a:latin typeface="+mj-lt"/>
            </a:endParaRPr>
          </a:p>
          <a:p>
            <a:r>
              <a:rPr lang="en-IN" sz="1400" b="1" dirty="0">
                <a:solidFill>
                  <a:srgbClr val="F48A16"/>
                </a:solidFill>
                <a:latin typeface="+mj-lt"/>
              </a:rPr>
              <a:t>Mastech InfoTrellis Solution</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Mastech InfoTrellis engaged with the client from the initial stages of the multi-phase program in performing various assessments across different lines of businesses and providing expert insights before implementing the MDM solution. Based on the Current state assessment, Mastech InfoTrellis defined the Program Strategy and Roadmap for the client</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In the first Phase, a solution was provided which involved a global Item repository that supports the Supply chain 2020 program. The IBM </a:t>
            </a:r>
            <a:r>
              <a:rPr lang="en-IN" sz="1100" dirty="0" err="1">
                <a:solidFill>
                  <a:schemeClr val="bg2">
                    <a:lumMod val="25000"/>
                  </a:schemeClr>
                </a:solidFill>
                <a:latin typeface="+mj-lt"/>
              </a:rPr>
              <a:t>InfoSphere</a:t>
            </a:r>
            <a:r>
              <a:rPr lang="en-IN" sz="1100" dirty="0">
                <a:solidFill>
                  <a:schemeClr val="bg2">
                    <a:lumMod val="25000"/>
                  </a:schemeClr>
                </a:solidFill>
                <a:latin typeface="+mj-lt"/>
              </a:rPr>
              <a:t> MDM Advanced Edition – Product domain, was chosen for this purpose</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In the second phase of the program, Mastech InfoTrellis customized the MDM data model and services to persist the labelling and regulatory information related to the products. BPM workflows were developed to ensure the sanctity of data being sent to the FDA GUDID servers</a:t>
            </a:r>
          </a:p>
          <a:p>
            <a:pPr marL="171450" indent="-171450">
              <a:lnSpc>
                <a:spcPct val="150000"/>
              </a:lnSpc>
              <a:buFont typeface="Arial" panose="020B0604020202020204" pitchFamily="34" charset="0"/>
              <a:buChar char="•"/>
            </a:pPr>
            <a:r>
              <a:rPr lang="en-IN" sz="1100" dirty="0">
                <a:solidFill>
                  <a:schemeClr val="bg2">
                    <a:lumMod val="25000"/>
                  </a:schemeClr>
                </a:solidFill>
                <a:latin typeface="+mj-lt"/>
              </a:rPr>
              <a:t>The 3rd Phase of the project is in progress, This starts the chain of projects where each of the client’s major data sources will be integrated with the MDM solution provided by Mastech InfoTrellis and MDM will be at the center of all product data. In this phase, we also developed BPM workflows to streamline the NPI (New Product Introduction) process.</a:t>
            </a:r>
          </a:p>
        </p:txBody>
      </p:sp>
      <p:sp>
        <p:nvSpPr>
          <p:cNvPr id="11" name="Rectangle 10">
            <a:extLst>
              <a:ext uri="{FF2B5EF4-FFF2-40B4-BE49-F238E27FC236}">
                <a16:creationId xmlns:a16="http://schemas.microsoft.com/office/drawing/2014/main" xmlns="" id="{5D10BE5F-3367-4A17-832D-884056AACEFB}"/>
              </a:ext>
            </a:extLst>
          </p:cNvPr>
          <p:cNvSpPr/>
          <p:nvPr/>
        </p:nvSpPr>
        <p:spPr>
          <a:xfrm>
            <a:off x="8803037" y="836911"/>
            <a:ext cx="3342468" cy="55653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mj-lt"/>
              </a:rPr>
              <a:t>KEY ACCOMPLISHMENTS:</a:t>
            </a:r>
          </a:p>
          <a:p>
            <a:pPr marL="342900" indent="-157163">
              <a:lnSpc>
                <a:spcPct val="150000"/>
              </a:lnSpc>
              <a:buFont typeface="Arial" panose="020B0604020202020204" pitchFamily="34" charset="0"/>
              <a:buChar char="•"/>
            </a:pPr>
            <a:r>
              <a:rPr lang="en-IN" sz="1100" dirty="0">
                <a:solidFill>
                  <a:schemeClr val="bg1"/>
                </a:solidFill>
                <a:latin typeface="+mj-lt"/>
              </a:rPr>
              <a:t>Designed and developed the </a:t>
            </a:r>
            <a:r>
              <a:rPr lang="en-IN" sz="1100" b="1" dirty="0">
                <a:solidFill>
                  <a:schemeClr val="bg1"/>
                </a:solidFill>
                <a:latin typeface="+mj-lt"/>
              </a:rPr>
              <a:t>MDM item repository</a:t>
            </a:r>
            <a:r>
              <a:rPr lang="en-IN" sz="1100" dirty="0">
                <a:solidFill>
                  <a:schemeClr val="bg1"/>
                </a:solidFill>
                <a:latin typeface="+mj-lt"/>
              </a:rPr>
              <a:t> and the integration layer using </a:t>
            </a:r>
            <a:r>
              <a:rPr lang="en-IN" sz="1100" b="1" dirty="0">
                <a:solidFill>
                  <a:schemeClr val="bg1"/>
                </a:solidFill>
                <a:latin typeface="+mj-lt"/>
              </a:rPr>
              <a:t>SAP PI</a:t>
            </a:r>
            <a:r>
              <a:rPr lang="en-IN" sz="1100" dirty="0">
                <a:solidFill>
                  <a:schemeClr val="bg1"/>
                </a:solidFill>
                <a:latin typeface="+mj-lt"/>
              </a:rPr>
              <a:t>. Customized the OOTB Product UI and Admin UI for product management</a:t>
            </a:r>
          </a:p>
          <a:p>
            <a:pPr marL="342900" indent="-157163">
              <a:lnSpc>
                <a:spcPct val="150000"/>
              </a:lnSpc>
              <a:buFont typeface="Arial" panose="020B0604020202020204" pitchFamily="34" charset="0"/>
              <a:buChar char="•"/>
            </a:pPr>
            <a:r>
              <a:rPr lang="en-IN" sz="1100" dirty="0">
                <a:solidFill>
                  <a:schemeClr val="bg1"/>
                </a:solidFill>
                <a:latin typeface="+mj-lt"/>
              </a:rPr>
              <a:t>MDM and SAP PI codes were tuned for optimum performance based on the insights gained from Performance testing</a:t>
            </a:r>
          </a:p>
          <a:p>
            <a:pPr marL="342900" indent="-157163">
              <a:lnSpc>
                <a:spcPct val="150000"/>
              </a:lnSpc>
              <a:buFont typeface="Arial" panose="020B0604020202020204" pitchFamily="34" charset="0"/>
              <a:buChar char="•"/>
            </a:pPr>
            <a:r>
              <a:rPr lang="en-IN" sz="1100" dirty="0">
                <a:solidFill>
                  <a:schemeClr val="bg1"/>
                </a:solidFill>
                <a:latin typeface="+mj-lt"/>
              </a:rPr>
              <a:t>The client was recently acquired by another major medical device manufacturer. During the merger, an evaluation was done between the client’s MDM solution and that of the acquirer. </a:t>
            </a:r>
            <a:r>
              <a:rPr lang="en-IN" sz="1100" b="1" dirty="0">
                <a:solidFill>
                  <a:schemeClr val="bg1"/>
                </a:solidFill>
                <a:latin typeface="+mj-lt"/>
              </a:rPr>
              <a:t>The solution provided by Mastech InfoTrellis was chosen as the better of the two on all judgement parameters. </a:t>
            </a:r>
          </a:p>
          <a:p>
            <a:pPr marL="342900" indent="-157163">
              <a:lnSpc>
                <a:spcPct val="150000"/>
              </a:lnSpc>
              <a:buFont typeface="Arial" panose="020B0604020202020204" pitchFamily="34" charset="0"/>
              <a:buChar char="•"/>
            </a:pPr>
            <a:r>
              <a:rPr lang="en-IN" sz="1100" dirty="0">
                <a:solidFill>
                  <a:schemeClr val="bg1"/>
                </a:solidFill>
                <a:latin typeface="+mj-lt"/>
              </a:rPr>
              <a:t>The UDI solution provided by Mastech InfoTrellis submitted </a:t>
            </a:r>
            <a:r>
              <a:rPr lang="en-IN" sz="1100" b="1" dirty="0">
                <a:solidFill>
                  <a:schemeClr val="bg1"/>
                </a:solidFill>
                <a:latin typeface="+mj-lt"/>
              </a:rPr>
              <a:t>30k records successfully with the FDA GUDID system within 3 weeks</a:t>
            </a:r>
            <a:r>
              <a:rPr lang="en-IN" sz="1100" dirty="0">
                <a:solidFill>
                  <a:schemeClr val="bg1"/>
                </a:solidFill>
                <a:latin typeface="+mj-lt"/>
              </a:rPr>
              <a:t>. In contrast, the client’s acquirer had a UDI solution which was able to submit 10k records in a span of 2 months</a:t>
            </a:r>
          </a:p>
          <a:p>
            <a:pPr marL="342900" indent="-157163">
              <a:lnSpc>
                <a:spcPct val="150000"/>
              </a:lnSpc>
              <a:buFont typeface="Arial" panose="020B0604020202020204" pitchFamily="34" charset="0"/>
              <a:buChar char="•"/>
            </a:pPr>
            <a:r>
              <a:rPr lang="en-IN" sz="1100" b="1" dirty="0">
                <a:solidFill>
                  <a:schemeClr val="bg1"/>
                </a:solidFill>
                <a:latin typeface="+mj-lt"/>
              </a:rPr>
              <a:t>NPI process </a:t>
            </a:r>
            <a:r>
              <a:rPr lang="en-IN" sz="1100" dirty="0">
                <a:solidFill>
                  <a:schemeClr val="bg1"/>
                </a:solidFill>
                <a:latin typeface="+mj-lt"/>
              </a:rPr>
              <a:t>with multiple levels of approvers developed using BPM workflows. </a:t>
            </a:r>
          </a:p>
        </p:txBody>
      </p:sp>
    </p:spTree>
    <p:extLst>
      <p:ext uri="{BB962C8B-B14F-4D97-AF65-F5344CB8AC3E}">
        <p14:creationId xmlns:p14="http://schemas.microsoft.com/office/powerpoint/2010/main" val="4162394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D68CC5B-4B93-411C-95FA-0B7D77D86111}"/>
              </a:ext>
            </a:extLst>
          </p:cNvPr>
          <p:cNvSpPr>
            <a:spLocks noGrp="1"/>
          </p:cNvSpPr>
          <p:nvPr>
            <p:ph type="body" sz="quarter" idx="11"/>
          </p:nvPr>
        </p:nvSpPr>
        <p:spPr>
          <a:xfrm>
            <a:off x="3192424" y="171708"/>
            <a:ext cx="8835514" cy="394516"/>
          </a:xfrm>
        </p:spPr>
        <p:txBody>
          <a:bodyPr/>
          <a:lstStyle/>
          <a:p>
            <a:r>
              <a:rPr lang="en-IN" dirty="0"/>
              <a:t>Case Study: </a:t>
            </a:r>
            <a:r>
              <a:rPr lang="en-IN" sz="2800" dirty="0"/>
              <a:t>03</a:t>
            </a:r>
            <a:r>
              <a:rPr lang="en-IN" sz="2400" dirty="0"/>
              <a:t> Multinational Hi-Tech Company</a:t>
            </a:r>
          </a:p>
        </p:txBody>
      </p:sp>
      <p:sp>
        <p:nvSpPr>
          <p:cNvPr id="9" name="TextBox 8">
            <a:extLst>
              <a:ext uri="{FF2B5EF4-FFF2-40B4-BE49-F238E27FC236}">
                <a16:creationId xmlns:a16="http://schemas.microsoft.com/office/drawing/2014/main" xmlns="" id="{0846F3B3-629C-484D-BBC0-1F97F8A28798}"/>
              </a:ext>
            </a:extLst>
          </p:cNvPr>
          <p:cNvSpPr txBox="1"/>
          <p:nvPr/>
        </p:nvSpPr>
        <p:spPr>
          <a:xfrm>
            <a:off x="619933" y="836911"/>
            <a:ext cx="8012623" cy="5497659"/>
          </a:xfrm>
          <a:prstGeom prst="rect">
            <a:avLst/>
          </a:prstGeom>
          <a:noFill/>
        </p:spPr>
        <p:txBody>
          <a:bodyPr wrap="square" rtlCol="0">
            <a:spAutoFit/>
          </a:bodyPr>
          <a:lstStyle/>
          <a:p>
            <a:r>
              <a:rPr lang="en-IN" sz="1400" b="1" dirty="0">
                <a:solidFill>
                  <a:srgbClr val="F48A16"/>
                </a:solidFill>
                <a:latin typeface="+mj-lt"/>
              </a:rPr>
              <a:t>Business Situation</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Keeping Customer experience as a key focus area, the client had  initiated the Customer MDM program to improve the quality of service</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The client had data records numbering in billions, coming in from 20 source systems across the world. This data had typical data quality issues and needed to be cleaned, standardized and de-duped. The Probabilistic matching algorithm design from their initial attempt was not delivering the desired results and hence had to be re-done</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During the initial attempt to create the Customer Hub,  IBM Initiate was selected. However, the limitations introduced in the MDM program roadmap inhibited optimum results and key stakeholders were reluctant to adopt the new system</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One of the biggest challenge in the project was the client’s requirement for this project to be done within an year. This was a big challenge given the volume of data which was in billions and multiple geographies that wanted to adopt this solution</a:t>
            </a:r>
          </a:p>
          <a:p>
            <a:pPr>
              <a:lnSpc>
                <a:spcPct val="150000"/>
              </a:lnSpc>
            </a:pPr>
            <a:endParaRPr lang="en-IN" sz="1150" dirty="0">
              <a:solidFill>
                <a:schemeClr val="bg2">
                  <a:lumMod val="25000"/>
                </a:schemeClr>
              </a:solidFill>
              <a:latin typeface="+mj-lt"/>
            </a:endParaRPr>
          </a:p>
          <a:p>
            <a:r>
              <a:rPr lang="en-IN" sz="1400" b="1" dirty="0">
                <a:solidFill>
                  <a:srgbClr val="F48A16"/>
                </a:solidFill>
                <a:latin typeface="+mj-lt"/>
              </a:rPr>
              <a:t>Mastech InfoTrellis Solution</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Mastech InfoTrellis was engaged to evaluate the enterprise customer hub solution provided by another vendor. Based on the detailed assessment report, the client requested Mastech InfoTrellis to take ownership of the MDM program and define a new MDM roadmap</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Mastech InfoTrellis team devised a first of a kind solution which involved combining the power of Probabilistic Matching provided by IBM Initiate with precision and robustness of IBM MDM AE Server design for more than 1.2 billion customers and organizations and also built ETL routines for both Initial &amp; Delta loads. </a:t>
            </a:r>
          </a:p>
          <a:p>
            <a:pPr marL="171450" indent="-171450">
              <a:lnSpc>
                <a:spcPct val="150000"/>
              </a:lnSpc>
              <a:buFont typeface="Arial" panose="020B0604020202020204" pitchFamily="34" charset="0"/>
              <a:buChar char="•"/>
            </a:pPr>
            <a:r>
              <a:rPr lang="en-IN" sz="1200" dirty="0">
                <a:solidFill>
                  <a:schemeClr val="bg2">
                    <a:lumMod val="25000"/>
                  </a:schemeClr>
                </a:solidFill>
                <a:latin typeface="+mj-lt"/>
              </a:rPr>
              <a:t>Mastech InfoTrellis team travelled to various client locations around the globe and met with the business users to showcase the results of Bulk Cross Matching and further tune the Probabilistic Matching Algorithm</a:t>
            </a:r>
          </a:p>
        </p:txBody>
      </p:sp>
      <p:sp>
        <p:nvSpPr>
          <p:cNvPr id="11" name="Rectangle 10">
            <a:extLst>
              <a:ext uri="{FF2B5EF4-FFF2-40B4-BE49-F238E27FC236}">
                <a16:creationId xmlns:a16="http://schemas.microsoft.com/office/drawing/2014/main" xmlns="" id="{5D10BE5F-3367-4A17-832D-884056AACEFB}"/>
              </a:ext>
            </a:extLst>
          </p:cNvPr>
          <p:cNvSpPr/>
          <p:nvPr/>
        </p:nvSpPr>
        <p:spPr>
          <a:xfrm>
            <a:off x="8803037" y="836911"/>
            <a:ext cx="3342468" cy="55653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150" b="1" dirty="0">
                <a:solidFill>
                  <a:schemeClr val="bg1"/>
                </a:solidFill>
                <a:latin typeface="+mj-lt"/>
              </a:rPr>
              <a:t>KEY ACCOMPLISHMENTS:</a:t>
            </a:r>
          </a:p>
          <a:p>
            <a:pPr marL="342900" indent="-157163">
              <a:lnSpc>
                <a:spcPct val="150000"/>
              </a:lnSpc>
              <a:buFont typeface="Arial" panose="020B0604020202020204" pitchFamily="34" charset="0"/>
              <a:buChar char="•"/>
            </a:pPr>
            <a:r>
              <a:rPr lang="en-IN" sz="1150" dirty="0">
                <a:solidFill>
                  <a:schemeClr val="bg1"/>
                </a:solidFill>
                <a:latin typeface="+mj-lt"/>
              </a:rPr>
              <a:t>Implemented an MDM solution using IBM MDM AE and migrated over</a:t>
            </a:r>
            <a:r>
              <a:rPr lang="en-IN" sz="1150" b="1" dirty="0">
                <a:solidFill>
                  <a:schemeClr val="bg1"/>
                </a:solidFill>
                <a:latin typeface="+mj-lt"/>
              </a:rPr>
              <a:t> 1.2 billion</a:t>
            </a:r>
            <a:r>
              <a:rPr lang="en-IN" sz="1150" dirty="0">
                <a:solidFill>
                  <a:schemeClr val="bg1"/>
                </a:solidFill>
                <a:latin typeface="+mj-lt"/>
              </a:rPr>
              <a:t> customer and organization records, setting a record for one of the largest MDM implementations worldwide</a:t>
            </a:r>
          </a:p>
          <a:p>
            <a:pPr marL="342900" indent="-157163">
              <a:lnSpc>
                <a:spcPct val="150000"/>
              </a:lnSpc>
              <a:buFont typeface="Arial" panose="020B0604020202020204" pitchFamily="34" charset="0"/>
              <a:buChar char="•"/>
            </a:pPr>
            <a:r>
              <a:rPr lang="en-IN" sz="1150" dirty="0">
                <a:solidFill>
                  <a:schemeClr val="bg1"/>
                </a:solidFill>
                <a:latin typeface="+mj-lt"/>
              </a:rPr>
              <a:t>Built integrations with more than </a:t>
            </a:r>
            <a:r>
              <a:rPr lang="en-IN" sz="1150" b="1" dirty="0">
                <a:solidFill>
                  <a:schemeClr val="bg1"/>
                </a:solidFill>
                <a:latin typeface="+mj-lt"/>
              </a:rPr>
              <a:t>20 source systems and 2 new downstream systems</a:t>
            </a:r>
            <a:r>
              <a:rPr lang="en-IN" sz="1150" dirty="0">
                <a:solidFill>
                  <a:schemeClr val="bg1"/>
                </a:solidFill>
                <a:latin typeface="+mj-lt"/>
              </a:rPr>
              <a:t> while laying foundation for future development moving towards a Service Oriented Architecture (SOA)</a:t>
            </a:r>
          </a:p>
          <a:p>
            <a:pPr marL="342900" indent="-157163">
              <a:lnSpc>
                <a:spcPct val="150000"/>
              </a:lnSpc>
              <a:buFont typeface="Arial" panose="020B0604020202020204" pitchFamily="34" charset="0"/>
              <a:buChar char="•"/>
            </a:pPr>
            <a:r>
              <a:rPr lang="en-IN" sz="1150" dirty="0">
                <a:solidFill>
                  <a:schemeClr val="bg1"/>
                </a:solidFill>
                <a:latin typeface="+mj-lt"/>
              </a:rPr>
              <a:t>Probabilistic Matching Algorithm was designed and  tuned to meet the client expectations in </a:t>
            </a:r>
            <a:r>
              <a:rPr lang="en-IN" sz="1150" b="1" dirty="0">
                <a:solidFill>
                  <a:schemeClr val="bg1"/>
                </a:solidFill>
                <a:latin typeface="+mj-lt"/>
              </a:rPr>
              <a:t>each major Geographic location – AMER, LATAM, APAC and EMEA</a:t>
            </a:r>
            <a:r>
              <a:rPr lang="en-IN" sz="1150" dirty="0">
                <a:solidFill>
                  <a:schemeClr val="bg1"/>
                </a:solidFill>
                <a:latin typeface="+mj-lt"/>
              </a:rPr>
              <a:t> by conducting multiple user workshops across the different geographies</a:t>
            </a:r>
          </a:p>
          <a:p>
            <a:pPr marL="342900" indent="-157163">
              <a:lnSpc>
                <a:spcPct val="150000"/>
              </a:lnSpc>
              <a:buFont typeface="Arial" panose="020B0604020202020204" pitchFamily="34" charset="0"/>
              <a:buChar char="•"/>
            </a:pPr>
            <a:r>
              <a:rPr lang="en-IN" sz="1150" b="1" dirty="0">
                <a:solidFill>
                  <a:schemeClr val="bg1"/>
                </a:solidFill>
                <a:latin typeface="+mj-lt"/>
              </a:rPr>
              <a:t>Customer Account Master (CAM)</a:t>
            </a:r>
            <a:r>
              <a:rPr lang="en-IN" sz="1150" dirty="0">
                <a:solidFill>
                  <a:schemeClr val="bg1"/>
                </a:solidFill>
                <a:latin typeface="+mj-lt"/>
              </a:rPr>
              <a:t> implemented on a separate MDM v11 platform – Outcome of successful implementation of AE hub</a:t>
            </a:r>
          </a:p>
        </p:txBody>
      </p:sp>
    </p:spTree>
    <p:extLst>
      <p:ext uri="{BB962C8B-B14F-4D97-AF65-F5344CB8AC3E}">
        <p14:creationId xmlns:p14="http://schemas.microsoft.com/office/powerpoint/2010/main" val="2670067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snow, outdoor&#10;&#10;Description generated with very high confidence">
            <a:extLst>
              <a:ext uri="{FF2B5EF4-FFF2-40B4-BE49-F238E27FC236}">
                <a16:creationId xmlns:a16="http://schemas.microsoft.com/office/drawing/2014/main" xmlns="" id="{41FA8DF6-1DD7-4DE1-8C02-C3DAE7ECA6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79" y="62344"/>
            <a:ext cx="12188952" cy="6356554"/>
          </a:xfrm>
          <a:prstGeom prst="rect">
            <a:avLst/>
          </a:prstGeom>
        </p:spPr>
      </p:pic>
      <p:sp>
        <p:nvSpPr>
          <p:cNvPr id="4" name="TextBox 3">
            <a:extLst>
              <a:ext uri="{FF2B5EF4-FFF2-40B4-BE49-F238E27FC236}">
                <a16:creationId xmlns:a16="http://schemas.microsoft.com/office/drawing/2014/main" xmlns="" id="{C8ED8F59-572C-4833-988A-DDBCBA8FC4D9}"/>
              </a:ext>
            </a:extLst>
          </p:cNvPr>
          <p:cNvSpPr txBox="1"/>
          <p:nvPr/>
        </p:nvSpPr>
        <p:spPr>
          <a:xfrm>
            <a:off x="5065134" y="1563079"/>
            <a:ext cx="5810783" cy="523220"/>
          </a:xfrm>
          <a:prstGeom prst="rect">
            <a:avLst/>
          </a:prstGeom>
          <a:noFill/>
        </p:spPr>
        <p:txBody>
          <a:bodyPr wrap="square" rtlCol="0">
            <a:spAutoFit/>
          </a:bodyPr>
          <a:lstStyle/>
          <a:p>
            <a:pPr algn="ctr"/>
            <a:r>
              <a:rPr lang="en-IN" sz="2800" b="1" dirty="0">
                <a:solidFill>
                  <a:srgbClr val="F48A16"/>
                </a:solidFill>
                <a:latin typeface="+mj-lt"/>
              </a:rPr>
              <a:t>Appendix</a:t>
            </a:r>
          </a:p>
        </p:txBody>
      </p:sp>
      <p:sp>
        <p:nvSpPr>
          <p:cNvPr id="6" name="Rectangle 5">
            <a:extLst>
              <a:ext uri="{FF2B5EF4-FFF2-40B4-BE49-F238E27FC236}">
                <a16:creationId xmlns:a16="http://schemas.microsoft.com/office/drawing/2014/main" xmlns="" id="{04833481-7EAE-40C6-9212-A6AB18EF2AA8}"/>
              </a:ext>
            </a:extLst>
          </p:cNvPr>
          <p:cNvSpPr/>
          <p:nvPr/>
        </p:nvSpPr>
        <p:spPr>
          <a:xfrm>
            <a:off x="4047067" y="2535090"/>
            <a:ext cx="7066409" cy="553998"/>
          </a:xfrm>
          <a:prstGeom prst="rect">
            <a:avLst/>
          </a:prstGeom>
        </p:spPr>
        <p:txBody>
          <a:bodyPr wrap="square">
            <a:spAutoFit/>
          </a:bodyPr>
          <a:lstStyle/>
          <a:p>
            <a:pPr>
              <a:lnSpc>
                <a:spcPct val="150000"/>
              </a:lnSpc>
              <a:buClr>
                <a:schemeClr val="bg2">
                  <a:lumMod val="25000"/>
                </a:schemeClr>
              </a:buClr>
            </a:pPr>
            <a:r>
              <a:rPr lang="en-IN" sz="2000" dirty="0">
                <a:latin typeface="+mj-lt"/>
              </a:rPr>
              <a:t>Mastech InfoTrellis Roles and Responsibilities</a:t>
            </a:r>
          </a:p>
        </p:txBody>
      </p:sp>
      <p:cxnSp>
        <p:nvCxnSpPr>
          <p:cNvPr id="11" name="Straight Connector 10">
            <a:extLst>
              <a:ext uri="{FF2B5EF4-FFF2-40B4-BE49-F238E27FC236}">
                <a16:creationId xmlns:a16="http://schemas.microsoft.com/office/drawing/2014/main" xmlns="" id="{A41EC665-95C1-4182-8BE8-2E5D5C70A25B}"/>
              </a:ext>
            </a:extLst>
          </p:cNvPr>
          <p:cNvCxnSpPr/>
          <p:nvPr/>
        </p:nvCxnSpPr>
        <p:spPr>
          <a:xfrm>
            <a:off x="6311542" y="2121488"/>
            <a:ext cx="3317966"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descr="A picture containing object&#10;&#10;Description generated with high confidence">
            <a:extLst>
              <a:ext uri="{FF2B5EF4-FFF2-40B4-BE49-F238E27FC236}">
                <a16:creationId xmlns:a16="http://schemas.microsoft.com/office/drawing/2014/main" xmlns="" id="{D4B51602-67B2-4397-9B01-1286128DCD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36199" y="190161"/>
            <a:ext cx="1646796" cy="434386"/>
          </a:xfrm>
          <a:prstGeom prst="rect">
            <a:avLst/>
          </a:prstGeom>
        </p:spPr>
      </p:pic>
      <p:pic>
        <p:nvPicPr>
          <p:cNvPr id="15" name="Picture 14" descr="A picture containing person, cutting, bandage, indoor&#10;&#10;Description generated with very high confidence">
            <a:extLst>
              <a:ext uri="{FF2B5EF4-FFF2-40B4-BE49-F238E27FC236}">
                <a16:creationId xmlns:a16="http://schemas.microsoft.com/office/drawing/2014/main" xmlns="" id="{7DAD292C-C388-4AA8-A16F-3C7C0926B008}"/>
              </a:ext>
            </a:extLst>
          </p:cNvPr>
          <p:cNvPicPr>
            <a:picLocks noChangeAspect="1"/>
          </p:cNvPicPr>
          <p:nvPr/>
        </p:nvPicPr>
        <p:blipFill rotWithShape="1">
          <a:blip r:embed="rId5">
            <a:extLst>
              <a:ext uri="{28A0092B-C50C-407E-A947-70E740481C1C}">
                <a14:useLocalDpi xmlns:a14="http://schemas.microsoft.com/office/drawing/2010/main" val="0"/>
              </a:ext>
            </a:extLst>
          </a:blip>
          <a:srcRect l="29048" r="34849"/>
          <a:stretch/>
        </p:blipFill>
        <p:spPr>
          <a:xfrm>
            <a:off x="-13178" y="69043"/>
            <a:ext cx="3448789" cy="6368400"/>
          </a:xfrm>
          <a:prstGeom prst="rect">
            <a:avLst/>
          </a:prstGeom>
        </p:spPr>
      </p:pic>
    </p:spTree>
    <p:extLst>
      <p:ext uri="{BB962C8B-B14F-4D97-AF65-F5344CB8AC3E}">
        <p14:creationId xmlns:p14="http://schemas.microsoft.com/office/powerpoint/2010/main" val="130219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 Timeline Of Success</a:t>
            </a:r>
          </a:p>
        </p:txBody>
      </p:sp>
      <p:grpSp>
        <p:nvGrpSpPr>
          <p:cNvPr id="61" name="Group 60">
            <a:extLst>
              <a:ext uri="{FF2B5EF4-FFF2-40B4-BE49-F238E27FC236}">
                <a16:creationId xmlns:a16="http://schemas.microsoft.com/office/drawing/2014/main" xmlns="" id="{CAEDCA16-76A8-438C-950C-B3CE17B77B6B}"/>
              </a:ext>
            </a:extLst>
          </p:cNvPr>
          <p:cNvGrpSpPr/>
          <p:nvPr/>
        </p:nvGrpSpPr>
        <p:grpSpPr>
          <a:xfrm>
            <a:off x="1750423" y="809898"/>
            <a:ext cx="9287691" cy="5486400"/>
            <a:chOff x="2030183" y="950339"/>
            <a:chExt cx="8311017" cy="5063809"/>
          </a:xfrm>
        </p:grpSpPr>
        <p:sp>
          <p:nvSpPr>
            <p:cNvPr id="6" name="Shape 175">
              <a:extLst>
                <a:ext uri="{FF2B5EF4-FFF2-40B4-BE49-F238E27FC236}">
                  <a16:creationId xmlns:a16="http://schemas.microsoft.com/office/drawing/2014/main" xmlns="" id="{D06A8276-FCCE-4B24-8C54-A07509DB664B}"/>
                </a:ext>
              </a:extLst>
            </p:cNvPr>
            <p:cNvSpPr/>
            <p:nvPr/>
          </p:nvSpPr>
          <p:spPr>
            <a:xfrm>
              <a:off x="2030183" y="2775281"/>
              <a:ext cx="3413934"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lang="en-US" sz="1300" dirty="0">
                  <a:solidFill>
                    <a:srgbClr val="F58E2B"/>
                  </a:solidFill>
                  <a:latin typeface="+mj-lt"/>
                </a:rPr>
                <a:t>LAUNCH OF MULTIPLE NEW PRACTICES</a:t>
              </a:r>
            </a:p>
            <a:p>
              <a:pPr algn="r">
                <a:defRPr sz="1100">
                  <a:solidFill>
                    <a:srgbClr val="FFFFFF"/>
                  </a:solidFill>
                </a:defRPr>
              </a:pPr>
              <a:r>
                <a:rPr lang="en-US" sz="1300" i="1" dirty="0">
                  <a:solidFill>
                    <a:sysClr val="windowText" lastClr="000000"/>
                  </a:solidFill>
                  <a:latin typeface="+mj-lt"/>
                </a:rPr>
                <a:t>Helping clients with new services around EDI, DQ Technologies</a:t>
              </a:r>
            </a:p>
          </p:txBody>
        </p:sp>
        <p:sp>
          <p:nvSpPr>
            <p:cNvPr id="7" name="Shape 176">
              <a:extLst>
                <a:ext uri="{FF2B5EF4-FFF2-40B4-BE49-F238E27FC236}">
                  <a16:creationId xmlns:a16="http://schemas.microsoft.com/office/drawing/2014/main" xmlns="" id="{0947A831-7095-43E2-BCFB-5C02B2CD5C87}"/>
                </a:ext>
              </a:extLst>
            </p:cNvPr>
            <p:cNvSpPr/>
            <p:nvPr/>
          </p:nvSpPr>
          <p:spPr>
            <a:xfrm>
              <a:off x="2134835" y="3438417"/>
              <a:ext cx="3309282"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sz="1300" dirty="0">
                  <a:solidFill>
                    <a:srgbClr val="1171BA"/>
                  </a:solidFill>
                  <a:latin typeface="+mj-lt"/>
                </a:rPr>
                <a:t>GLOBAL REACH CAPABILITY</a:t>
              </a:r>
            </a:p>
            <a:p>
              <a:pPr algn="r">
                <a:defRPr sz="1100">
                  <a:solidFill>
                    <a:srgbClr val="FFFFFF"/>
                  </a:solidFill>
                </a:defRPr>
              </a:pPr>
              <a:r>
                <a:rPr lang="en-US" sz="1300" i="1" dirty="0">
                  <a:solidFill>
                    <a:sysClr val="windowText" lastClr="000000"/>
                  </a:solidFill>
                  <a:latin typeface="+mj-lt"/>
                </a:rPr>
                <a:t>Opening of Chennai Center to Enhance Delivery Capability</a:t>
              </a:r>
              <a:endParaRPr sz="1300" i="1" dirty="0">
                <a:solidFill>
                  <a:sysClr val="windowText" lastClr="000000"/>
                </a:solidFill>
                <a:latin typeface="+mj-lt"/>
              </a:endParaRPr>
            </a:p>
          </p:txBody>
        </p:sp>
        <p:sp>
          <p:nvSpPr>
            <p:cNvPr id="8" name="Shape 177">
              <a:extLst>
                <a:ext uri="{FF2B5EF4-FFF2-40B4-BE49-F238E27FC236}">
                  <a16:creationId xmlns:a16="http://schemas.microsoft.com/office/drawing/2014/main" xmlns="" id="{FCABC480-24E1-4E41-9E44-05D07CDF652E}"/>
                </a:ext>
              </a:extLst>
            </p:cNvPr>
            <p:cNvSpPr/>
            <p:nvPr/>
          </p:nvSpPr>
          <p:spPr>
            <a:xfrm>
              <a:off x="2030183" y="5421680"/>
              <a:ext cx="3413933" cy="49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sz="1300" dirty="0">
                  <a:solidFill>
                    <a:srgbClr val="F58E2B"/>
                  </a:solidFill>
                  <a:latin typeface="+mj-lt"/>
                </a:rPr>
                <a:t>DWL LAUNCHES FIRST CDI SOLUTION</a:t>
              </a:r>
            </a:p>
            <a:p>
              <a:pPr algn="r">
                <a:defRPr sz="1100">
                  <a:solidFill>
                    <a:srgbClr val="FFFFFF"/>
                  </a:solidFill>
                </a:defRPr>
              </a:pPr>
              <a:r>
                <a:rPr sz="1300" i="1" dirty="0">
                  <a:solidFill>
                    <a:sysClr val="windowText" lastClr="000000"/>
                  </a:solidFill>
                  <a:latin typeface="+mj-lt"/>
                </a:rPr>
                <a:t>InfoTrellis founders are the lead architects</a:t>
              </a:r>
            </a:p>
          </p:txBody>
        </p:sp>
        <p:sp>
          <p:nvSpPr>
            <p:cNvPr id="9" name="Shape 178">
              <a:extLst>
                <a:ext uri="{FF2B5EF4-FFF2-40B4-BE49-F238E27FC236}">
                  <a16:creationId xmlns:a16="http://schemas.microsoft.com/office/drawing/2014/main" xmlns="" id="{DBC5B6AC-4E27-40AC-863B-96C2617DA0C1}"/>
                </a:ext>
              </a:extLst>
            </p:cNvPr>
            <p:cNvSpPr/>
            <p:nvPr/>
          </p:nvSpPr>
          <p:spPr>
            <a:xfrm>
              <a:off x="2134835" y="4085670"/>
              <a:ext cx="3309281"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sz="1300" dirty="0">
                  <a:solidFill>
                    <a:srgbClr val="F58E2B"/>
                  </a:solidFill>
                  <a:latin typeface="+mj-lt"/>
                </a:rPr>
                <a:t>LAUNCH OF ‘SMART MDM’</a:t>
              </a:r>
            </a:p>
            <a:p>
              <a:pPr algn="r">
                <a:defRPr sz="1100">
                  <a:solidFill>
                    <a:srgbClr val="FFFFFF"/>
                  </a:solidFill>
                </a:defRPr>
              </a:pPr>
              <a:r>
                <a:rPr sz="1300" i="1" dirty="0">
                  <a:solidFill>
                    <a:sysClr val="windowText" lastClr="000000"/>
                  </a:solidFill>
                  <a:latin typeface="+mj-lt"/>
                </a:rPr>
                <a:t>A highly successful multi-phase</a:t>
              </a:r>
              <a:r>
                <a:rPr lang="en-US" sz="1300" i="1" dirty="0">
                  <a:solidFill>
                    <a:sysClr val="windowText" lastClr="000000"/>
                  </a:solidFill>
                  <a:latin typeface="+mj-lt"/>
                </a:rPr>
                <a:t> </a:t>
              </a:r>
              <a:r>
                <a:rPr sz="1300" i="1" dirty="0">
                  <a:solidFill>
                    <a:sysClr val="windowText" lastClr="000000"/>
                  </a:solidFill>
                  <a:latin typeface="+mj-lt"/>
                </a:rPr>
                <a:t>MDM Implementation methodology</a:t>
              </a:r>
            </a:p>
          </p:txBody>
        </p:sp>
        <p:sp>
          <p:nvSpPr>
            <p:cNvPr id="10" name="Shape 179">
              <a:extLst>
                <a:ext uri="{FF2B5EF4-FFF2-40B4-BE49-F238E27FC236}">
                  <a16:creationId xmlns:a16="http://schemas.microsoft.com/office/drawing/2014/main" xmlns="" id="{59C5AE20-FE4F-41E6-82D2-A36A212D85AF}"/>
                </a:ext>
              </a:extLst>
            </p:cNvPr>
            <p:cNvSpPr/>
            <p:nvPr/>
          </p:nvSpPr>
          <p:spPr>
            <a:xfrm>
              <a:off x="2134835" y="4690290"/>
              <a:ext cx="3309281"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sz="1300" dirty="0">
                  <a:solidFill>
                    <a:srgbClr val="1171BA"/>
                  </a:solidFill>
                  <a:latin typeface="+mj-lt"/>
                </a:rPr>
                <a:t>IBM ACQUIRES DWL</a:t>
              </a:r>
            </a:p>
            <a:p>
              <a:pPr algn="r">
                <a:defRPr sz="1100">
                  <a:solidFill>
                    <a:srgbClr val="FFFFFF"/>
                  </a:solidFill>
                </a:defRPr>
              </a:pPr>
              <a:r>
                <a:rPr sz="1300" i="1" dirty="0">
                  <a:solidFill>
                    <a:sysClr val="windowText" lastClr="000000"/>
                  </a:solidFill>
                  <a:latin typeface="+mj-lt"/>
                </a:rPr>
                <a:t>InfoTrellis founders are integral part</a:t>
              </a:r>
              <a:r>
                <a:rPr lang="en-US" sz="1300" i="1" dirty="0">
                  <a:solidFill>
                    <a:sysClr val="windowText" lastClr="000000"/>
                  </a:solidFill>
                  <a:latin typeface="+mj-lt"/>
                </a:rPr>
                <a:t> </a:t>
              </a:r>
              <a:r>
                <a:rPr sz="1300" i="1" dirty="0">
                  <a:solidFill>
                    <a:sysClr val="windowText" lastClr="000000"/>
                  </a:solidFill>
                  <a:latin typeface="+mj-lt"/>
                </a:rPr>
                <a:t>of the roadmap from CDI to MDM</a:t>
              </a:r>
            </a:p>
          </p:txBody>
        </p:sp>
        <p:sp>
          <p:nvSpPr>
            <p:cNvPr id="11" name="Shape 183">
              <a:extLst>
                <a:ext uri="{FF2B5EF4-FFF2-40B4-BE49-F238E27FC236}">
                  <a16:creationId xmlns:a16="http://schemas.microsoft.com/office/drawing/2014/main" xmlns="" id="{62A44B27-20DB-458E-9300-FB4AAB185CCB}"/>
                </a:ext>
              </a:extLst>
            </p:cNvPr>
            <p:cNvSpPr/>
            <p:nvPr/>
          </p:nvSpPr>
          <p:spPr>
            <a:xfrm>
              <a:off x="2030183" y="2269686"/>
              <a:ext cx="3413934" cy="49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sz="1300" dirty="0">
                  <a:solidFill>
                    <a:srgbClr val="1171BA"/>
                  </a:solidFill>
                  <a:latin typeface="+mj-lt"/>
                </a:rPr>
                <a:t>EXPANDING INTO NEW GEOS AND INDUSTRIES</a:t>
              </a:r>
            </a:p>
            <a:p>
              <a:pPr algn="r">
                <a:defRPr sz="1100">
                  <a:solidFill>
                    <a:srgbClr val="FFFFFF"/>
                  </a:solidFill>
                </a:defRPr>
              </a:pPr>
              <a:r>
                <a:rPr lang="en-US" sz="1300" i="1" dirty="0">
                  <a:solidFill>
                    <a:sysClr val="windowText" lastClr="000000"/>
                  </a:solidFill>
                  <a:latin typeface="+mj-lt"/>
                </a:rPr>
                <a:t>New Logos Added in South Africa, Europe</a:t>
              </a:r>
              <a:endParaRPr sz="1300" i="1" dirty="0">
                <a:solidFill>
                  <a:sysClr val="windowText" lastClr="000000"/>
                </a:solidFill>
                <a:latin typeface="+mj-lt"/>
              </a:endParaRPr>
            </a:p>
          </p:txBody>
        </p:sp>
        <p:sp>
          <p:nvSpPr>
            <p:cNvPr id="12" name="Shape 200">
              <a:extLst>
                <a:ext uri="{FF2B5EF4-FFF2-40B4-BE49-F238E27FC236}">
                  <a16:creationId xmlns:a16="http://schemas.microsoft.com/office/drawing/2014/main" xmlns="" id="{681549BC-7E0F-46E1-96D6-47B4462C8466}"/>
                </a:ext>
              </a:extLst>
            </p:cNvPr>
            <p:cNvSpPr/>
            <p:nvPr/>
          </p:nvSpPr>
          <p:spPr>
            <a:xfrm>
              <a:off x="7016348" y="4690290"/>
              <a:ext cx="3116099"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sz="1300" dirty="0">
                  <a:solidFill>
                    <a:srgbClr val="F58E2B"/>
                  </a:solidFill>
                  <a:latin typeface="+mj-lt"/>
                </a:rPr>
                <a:t>INFOTRELLIS FOUNDED</a:t>
              </a:r>
            </a:p>
            <a:p>
              <a:pPr>
                <a:defRPr sz="1100">
                  <a:solidFill>
                    <a:srgbClr val="FFFFFF"/>
                  </a:solidFill>
                </a:defRPr>
              </a:pPr>
              <a:r>
                <a:rPr sz="1300" i="1" dirty="0">
                  <a:solidFill>
                    <a:sysClr val="windowText" lastClr="000000"/>
                  </a:solidFill>
                  <a:latin typeface="+mj-lt"/>
                </a:rPr>
                <a:t>Helping businesses realize the true</a:t>
              </a:r>
              <a:r>
                <a:rPr lang="en-US" sz="1300" i="1" dirty="0">
                  <a:solidFill>
                    <a:sysClr val="windowText" lastClr="000000"/>
                  </a:solidFill>
                  <a:latin typeface="+mj-lt"/>
                </a:rPr>
                <a:t> value </a:t>
              </a:r>
              <a:br>
                <a:rPr lang="en-US" sz="1300" i="1" dirty="0">
                  <a:solidFill>
                    <a:sysClr val="windowText" lastClr="000000"/>
                  </a:solidFill>
                  <a:latin typeface="+mj-lt"/>
                </a:rPr>
              </a:br>
              <a:r>
                <a:rPr lang="en-US" sz="1300" i="1" dirty="0">
                  <a:solidFill>
                    <a:sysClr val="windowText" lastClr="000000"/>
                  </a:solidFill>
                  <a:latin typeface="+mj-lt"/>
                </a:rPr>
                <a:t>of their Enterprise Data Assets</a:t>
              </a:r>
              <a:endParaRPr sz="1300" dirty="0">
                <a:latin typeface="+mj-lt"/>
              </a:endParaRPr>
            </a:p>
          </p:txBody>
        </p:sp>
        <p:sp>
          <p:nvSpPr>
            <p:cNvPr id="13" name="Shape 201">
              <a:extLst>
                <a:ext uri="{FF2B5EF4-FFF2-40B4-BE49-F238E27FC236}">
                  <a16:creationId xmlns:a16="http://schemas.microsoft.com/office/drawing/2014/main" xmlns="" id="{2A6FF714-B7AF-4E64-B687-E03AFA76C3D6}"/>
                </a:ext>
              </a:extLst>
            </p:cNvPr>
            <p:cNvSpPr/>
            <p:nvPr/>
          </p:nvSpPr>
          <p:spPr>
            <a:xfrm>
              <a:off x="7016348" y="3438417"/>
              <a:ext cx="3165814"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sz="1300" dirty="0">
                  <a:solidFill>
                    <a:srgbClr val="F58E2B"/>
                  </a:solidFill>
                  <a:latin typeface="+mj-lt"/>
                </a:rPr>
                <a:t>PRODUCT DIVISION ESTABLISHED</a:t>
              </a:r>
            </a:p>
            <a:p>
              <a:pPr>
                <a:defRPr sz="1100">
                  <a:solidFill>
                    <a:srgbClr val="FFFFFF"/>
                  </a:solidFill>
                </a:defRPr>
              </a:pPr>
              <a:r>
                <a:rPr lang="en-US" sz="1300" i="1" dirty="0">
                  <a:solidFill>
                    <a:sysClr val="windowText" lastClr="000000"/>
                  </a:solidFill>
                  <a:latin typeface="+mj-lt"/>
                </a:rPr>
                <a:t>Established</a:t>
              </a:r>
              <a:r>
                <a:rPr sz="1300" i="1" dirty="0">
                  <a:solidFill>
                    <a:sysClr val="windowText" lastClr="000000"/>
                  </a:solidFill>
                  <a:latin typeface="+mj-lt"/>
                </a:rPr>
                <a:t> Master Data Analytics </a:t>
              </a:r>
              <a:r>
                <a:rPr lang="en-US" sz="1300" i="1" dirty="0">
                  <a:solidFill>
                    <a:sysClr val="windowText" lastClr="000000"/>
                  </a:solidFill>
                  <a:latin typeface="+mj-lt"/>
                </a:rPr>
                <a:t>Team</a:t>
              </a:r>
              <a:r>
                <a:rPr sz="1300" i="1" dirty="0">
                  <a:solidFill>
                    <a:sysClr val="windowText" lastClr="000000"/>
                  </a:solidFill>
                  <a:latin typeface="+mj-lt"/>
                </a:rPr>
                <a:t/>
              </a:r>
              <a:br>
                <a:rPr sz="1300" i="1" dirty="0">
                  <a:solidFill>
                    <a:sysClr val="windowText" lastClr="000000"/>
                  </a:solidFill>
                  <a:latin typeface="+mj-lt"/>
                </a:rPr>
              </a:br>
              <a:r>
                <a:rPr sz="1300" i="1" dirty="0">
                  <a:solidFill>
                    <a:sysClr val="windowText" lastClr="000000"/>
                  </a:solidFill>
                  <a:latin typeface="+mj-lt"/>
                </a:rPr>
                <a:t>(Veriscop</a:t>
              </a:r>
              <a:r>
                <a:rPr lang="en-US" sz="1300" i="1" dirty="0">
                  <a:solidFill>
                    <a:sysClr val="windowText" lastClr="000000"/>
                  </a:solidFill>
                  <a:latin typeface="+mj-lt"/>
                </a:rPr>
                <a:t>e)</a:t>
              </a:r>
              <a:endParaRPr sz="1300" i="1" dirty="0">
                <a:solidFill>
                  <a:sysClr val="windowText" lastClr="000000"/>
                </a:solidFill>
                <a:latin typeface="+mj-lt"/>
              </a:endParaRPr>
            </a:p>
          </p:txBody>
        </p:sp>
        <p:sp>
          <p:nvSpPr>
            <p:cNvPr id="14" name="Shape 202">
              <a:extLst>
                <a:ext uri="{FF2B5EF4-FFF2-40B4-BE49-F238E27FC236}">
                  <a16:creationId xmlns:a16="http://schemas.microsoft.com/office/drawing/2014/main" xmlns="" id="{E05FB368-47AA-4938-A985-EEB29686B28E}"/>
                </a:ext>
              </a:extLst>
            </p:cNvPr>
            <p:cNvSpPr/>
            <p:nvPr/>
          </p:nvSpPr>
          <p:spPr>
            <a:xfrm>
              <a:off x="7016347" y="5321653"/>
              <a:ext cx="3116100"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sz="1300" dirty="0">
                  <a:solidFill>
                    <a:srgbClr val="1171BA"/>
                  </a:solidFill>
                  <a:latin typeface="+mj-lt"/>
                </a:rPr>
                <a:t>DWL CDI SOLUTION RECOGNIZED </a:t>
              </a:r>
              <a:br>
                <a:rPr sz="1300" dirty="0">
                  <a:solidFill>
                    <a:srgbClr val="1171BA"/>
                  </a:solidFill>
                  <a:latin typeface="+mj-lt"/>
                </a:rPr>
              </a:br>
              <a:r>
                <a:rPr sz="1300" dirty="0">
                  <a:solidFill>
                    <a:srgbClr val="1171BA"/>
                  </a:solidFill>
                  <a:latin typeface="+mj-lt"/>
                </a:rPr>
                <a:t>AS ‘VISIONARY</a:t>
              </a:r>
              <a:r>
                <a:rPr sz="1300" dirty="0">
                  <a:solidFill>
                    <a:srgbClr val="275DA6"/>
                  </a:solidFill>
                  <a:latin typeface="+mj-lt"/>
                </a:rPr>
                <a:t>’</a:t>
              </a:r>
            </a:p>
            <a:p>
              <a:pPr>
                <a:defRPr sz="1100">
                  <a:solidFill>
                    <a:srgbClr val="FFFFFF"/>
                  </a:solidFill>
                </a:defRPr>
              </a:pPr>
              <a:r>
                <a:rPr sz="1300" i="1" dirty="0">
                  <a:solidFill>
                    <a:sysClr val="windowText" lastClr="000000"/>
                  </a:solidFill>
                  <a:latin typeface="+mj-lt"/>
                </a:rPr>
                <a:t>Becomes #1 CDI application globally</a:t>
              </a:r>
            </a:p>
          </p:txBody>
        </p:sp>
        <p:sp>
          <p:nvSpPr>
            <p:cNvPr id="15" name="Shape 203">
              <a:extLst>
                <a:ext uri="{FF2B5EF4-FFF2-40B4-BE49-F238E27FC236}">
                  <a16:creationId xmlns:a16="http://schemas.microsoft.com/office/drawing/2014/main" xmlns="" id="{311505A9-6D20-40E5-A630-58AB500D83C1}"/>
                </a:ext>
              </a:extLst>
            </p:cNvPr>
            <p:cNvSpPr/>
            <p:nvPr/>
          </p:nvSpPr>
          <p:spPr>
            <a:xfrm>
              <a:off x="7016346" y="2875308"/>
              <a:ext cx="3165816" cy="49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lang="en-US" sz="1300" dirty="0">
                  <a:solidFill>
                    <a:srgbClr val="1171BA"/>
                  </a:solidFill>
                  <a:latin typeface="+mj-lt"/>
                </a:rPr>
                <a:t>EXPANSION OF PRODUCT PORTFOLIO</a:t>
              </a:r>
              <a:endParaRPr sz="1300" dirty="0">
                <a:solidFill>
                  <a:srgbClr val="1171BA"/>
                </a:solidFill>
                <a:latin typeface="+mj-lt"/>
              </a:endParaRPr>
            </a:p>
            <a:p>
              <a:pPr>
                <a:defRPr sz="1100">
                  <a:solidFill>
                    <a:srgbClr val="FFFFFF"/>
                  </a:solidFill>
                </a:defRPr>
              </a:pPr>
              <a:r>
                <a:rPr lang="en-US" sz="1300" i="1" dirty="0">
                  <a:solidFill>
                    <a:sysClr val="windowText" lastClr="000000"/>
                  </a:solidFill>
                  <a:latin typeface="+mj-lt"/>
                </a:rPr>
                <a:t>Launch of AllSight CIMS Team</a:t>
              </a:r>
              <a:endParaRPr sz="1300" i="1" dirty="0">
                <a:solidFill>
                  <a:sysClr val="windowText" lastClr="000000"/>
                </a:solidFill>
                <a:latin typeface="+mj-lt"/>
              </a:endParaRPr>
            </a:p>
          </p:txBody>
        </p:sp>
        <p:sp>
          <p:nvSpPr>
            <p:cNvPr id="16" name="Shape 204">
              <a:extLst>
                <a:ext uri="{FF2B5EF4-FFF2-40B4-BE49-F238E27FC236}">
                  <a16:creationId xmlns:a16="http://schemas.microsoft.com/office/drawing/2014/main" xmlns="" id="{6C31044B-A100-43C9-9DA8-104451BF070F}"/>
                </a:ext>
              </a:extLst>
            </p:cNvPr>
            <p:cNvSpPr/>
            <p:nvPr/>
          </p:nvSpPr>
          <p:spPr>
            <a:xfrm>
              <a:off x="7016347" y="4185697"/>
              <a:ext cx="3116099" cy="49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lang="en-US" sz="1300" dirty="0">
                  <a:solidFill>
                    <a:srgbClr val="1171BA"/>
                  </a:solidFill>
                  <a:latin typeface="+mj-lt"/>
                </a:rPr>
                <a:t>SUCCESS ACROSS VERTICALS</a:t>
              </a:r>
              <a:endParaRPr sz="1300" dirty="0">
                <a:solidFill>
                  <a:srgbClr val="1171BA"/>
                </a:solidFill>
                <a:latin typeface="+mj-lt"/>
              </a:endParaRPr>
            </a:p>
            <a:p>
              <a:pPr>
                <a:defRPr sz="1100">
                  <a:solidFill>
                    <a:srgbClr val="FFFFFF"/>
                  </a:solidFill>
                </a:defRPr>
              </a:pPr>
              <a:r>
                <a:rPr lang="en-US" sz="1300" i="1" dirty="0">
                  <a:solidFill>
                    <a:sysClr val="windowText" lastClr="000000"/>
                  </a:solidFill>
                  <a:latin typeface="+mj-lt"/>
                </a:rPr>
                <a:t>New Logos Across</a:t>
              </a:r>
              <a:r>
                <a:rPr sz="1300" i="1" dirty="0">
                  <a:solidFill>
                    <a:sysClr val="windowText" lastClr="000000"/>
                  </a:solidFill>
                  <a:latin typeface="+mj-lt"/>
                </a:rPr>
                <a:t> Insurance, Banking</a:t>
              </a:r>
            </a:p>
          </p:txBody>
        </p:sp>
        <p:sp>
          <p:nvSpPr>
            <p:cNvPr id="17" name="Shape 205">
              <a:extLst>
                <a:ext uri="{FF2B5EF4-FFF2-40B4-BE49-F238E27FC236}">
                  <a16:creationId xmlns:a16="http://schemas.microsoft.com/office/drawing/2014/main" xmlns="" id="{DD7F2C53-ADD9-4721-9C38-9D3A2B5AE878}"/>
                </a:ext>
              </a:extLst>
            </p:cNvPr>
            <p:cNvSpPr/>
            <p:nvPr/>
          </p:nvSpPr>
          <p:spPr>
            <a:xfrm>
              <a:off x="7016348" y="2269685"/>
              <a:ext cx="3165814" cy="49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lang="en-IN" sz="1300" dirty="0">
                  <a:solidFill>
                    <a:srgbClr val="F58E2B"/>
                  </a:solidFill>
                  <a:latin typeface="+mj-lt"/>
                </a:rPr>
                <a:t>NEW PRODUCT IMPLEMENTATIONS</a:t>
              </a:r>
              <a:endParaRPr sz="1300" dirty="0">
                <a:solidFill>
                  <a:srgbClr val="F58E2B"/>
                </a:solidFill>
                <a:latin typeface="+mj-lt"/>
              </a:endParaRPr>
            </a:p>
            <a:p>
              <a:pPr>
                <a:defRPr sz="1100">
                  <a:solidFill>
                    <a:srgbClr val="FFFFFF"/>
                  </a:solidFill>
                </a:defRPr>
              </a:pPr>
              <a:r>
                <a:rPr lang="en-IN" sz="1300" i="1" dirty="0">
                  <a:solidFill>
                    <a:sysClr val="windowText" lastClr="000000"/>
                  </a:solidFill>
                  <a:latin typeface="+mj-lt"/>
                </a:rPr>
                <a:t>First Implementation of </a:t>
              </a:r>
              <a:r>
                <a:rPr lang="en-IN" sz="1300" i="1" dirty="0" err="1">
                  <a:solidFill>
                    <a:sysClr val="windowText" lastClr="000000"/>
                  </a:solidFill>
                  <a:latin typeface="+mj-lt"/>
                </a:rPr>
                <a:t>AllSight</a:t>
              </a:r>
              <a:r>
                <a:rPr lang="en-IN" sz="1300" i="1" dirty="0">
                  <a:solidFill>
                    <a:sysClr val="windowText" lastClr="000000"/>
                  </a:solidFill>
                  <a:latin typeface="+mj-lt"/>
                </a:rPr>
                <a:t> and </a:t>
              </a:r>
              <a:r>
                <a:rPr lang="en-IN" sz="1300" i="1" dirty="0" err="1">
                  <a:solidFill>
                    <a:sysClr val="windowText" lastClr="000000"/>
                  </a:solidFill>
                  <a:latin typeface="+mj-lt"/>
                </a:rPr>
                <a:t>Veriscope</a:t>
              </a:r>
              <a:endParaRPr sz="1300" i="1" dirty="0">
                <a:solidFill>
                  <a:sysClr val="windowText" lastClr="000000"/>
                </a:solidFill>
                <a:latin typeface="+mj-lt"/>
              </a:endParaRPr>
            </a:p>
          </p:txBody>
        </p:sp>
        <p:sp>
          <p:nvSpPr>
            <p:cNvPr id="18" name="Shape 175">
              <a:extLst>
                <a:ext uri="{FF2B5EF4-FFF2-40B4-BE49-F238E27FC236}">
                  <a16:creationId xmlns:a16="http://schemas.microsoft.com/office/drawing/2014/main" xmlns="" id="{6A1BF47E-416C-4D79-829E-0EB273C0E8FC}"/>
                </a:ext>
              </a:extLst>
            </p:cNvPr>
            <p:cNvSpPr/>
            <p:nvPr/>
          </p:nvSpPr>
          <p:spPr>
            <a:xfrm>
              <a:off x="2134834" y="1504470"/>
              <a:ext cx="3309282"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r">
                <a:defRPr sz="1200" b="1">
                  <a:solidFill>
                    <a:schemeClr val="accent6"/>
                  </a:solidFill>
                </a:defRPr>
              </a:pPr>
              <a:r>
                <a:rPr lang="en-IN" sz="1300" dirty="0">
                  <a:solidFill>
                    <a:srgbClr val="F58E2B"/>
                  </a:solidFill>
                  <a:latin typeface="+mj-lt"/>
                </a:rPr>
                <a:t>EXPANSION OF BIG DATA PRACTICE </a:t>
              </a:r>
              <a:endParaRPr lang="en-US" sz="1300" dirty="0">
                <a:solidFill>
                  <a:srgbClr val="F58E2B"/>
                </a:solidFill>
                <a:latin typeface="+mj-lt"/>
              </a:endParaRPr>
            </a:p>
            <a:p>
              <a:pPr algn="r">
                <a:defRPr sz="1100">
                  <a:solidFill>
                    <a:srgbClr val="FFFFFF"/>
                  </a:solidFill>
                </a:defRPr>
              </a:pPr>
              <a:r>
                <a:rPr lang="en-IN" sz="1300" i="1" dirty="0">
                  <a:solidFill>
                    <a:sysClr val="windowText" lastClr="000000"/>
                  </a:solidFill>
                  <a:latin typeface="+mj-lt"/>
                </a:rPr>
                <a:t>Rapidly expanding Big Data Practice through addition of new Customers </a:t>
              </a:r>
              <a:endParaRPr sz="1300" i="1" dirty="0">
                <a:solidFill>
                  <a:sysClr val="windowText" lastClr="000000"/>
                </a:solidFill>
                <a:latin typeface="+mj-lt"/>
              </a:endParaRPr>
            </a:p>
          </p:txBody>
        </p:sp>
        <p:sp>
          <p:nvSpPr>
            <p:cNvPr id="19" name="Shape 180">
              <a:extLst>
                <a:ext uri="{FF2B5EF4-FFF2-40B4-BE49-F238E27FC236}">
                  <a16:creationId xmlns:a16="http://schemas.microsoft.com/office/drawing/2014/main" xmlns="" id="{832B59B6-D151-403E-A2ED-B6AF87C10341}"/>
                </a:ext>
              </a:extLst>
            </p:cNvPr>
            <p:cNvSpPr/>
            <p:nvPr/>
          </p:nvSpPr>
          <p:spPr>
            <a:xfrm>
              <a:off x="6306462" y="1577007"/>
              <a:ext cx="609986" cy="552212"/>
            </a:xfrm>
            <a:prstGeom prst="rect">
              <a:avLst/>
            </a:prstGeom>
            <a:solidFill>
              <a:srgbClr val="1171B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grpSp>
          <p:nvGrpSpPr>
            <p:cNvPr id="20" name="Group 162">
              <a:extLst>
                <a:ext uri="{FF2B5EF4-FFF2-40B4-BE49-F238E27FC236}">
                  <a16:creationId xmlns:a16="http://schemas.microsoft.com/office/drawing/2014/main" xmlns="" id="{AAF3E769-C53D-489B-BF30-2F3F3C054725}"/>
                </a:ext>
              </a:extLst>
            </p:cNvPr>
            <p:cNvGrpSpPr/>
            <p:nvPr/>
          </p:nvGrpSpPr>
          <p:grpSpPr>
            <a:xfrm>
              <a:off x="5577724" y="2855876"/>
              <a:ext cx="609986" cy="552212"/>
              <a:chOff x="-1" y="-1"/>
              <a:chExt cx="660640" cy="660640"/>
            </a:xfrm>
            <a:solidFill>
              <a:schemeClr val="accent2"/>
            </a:solidFill>
          </p:grpSpPr>
          <p:sp>
            <p:nvSpPr>
              <p:cNvPr id="59" name="Shape 160">
                <a:extLst>
                  <a:ext uri="{FF2B5EF4-FFF2-40B4-BE49-F238E27FC236}">
                    <a16:creationId xmlns:a16="http://schemas.microsoft.com/office/drawing/2014/main" xmlns="" id="{5C794B6C-4FB2-4ADF-9616-F1805A7D9BCE}"/>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60" name="Shape 161">
                <a:extLst>
                  <a:ext uri="{FF2B5EF4-FFF2-40B4-BE49-F238E27FC236}">
                    <a16:creationId xmlns:a16="http://schemas.microsoft.com/office/drawing/2014/main" xmlns="" id="{8F1CAE2E-D506-498E-9BFF-149FA237468A}"/>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2012</a:t>
                </a:r>
              </a:p>
            </p:txBody>
          </p:sp>
        </p:grpSp>
        <p:grpSp>
          <p:nvGrpSpPr>
            <p:cNvPr id="21" name="Group 165">
              <a:extLst>
                <a:ext uri="{FF2B5EF4-FFF2-40B4-BE49-F238E27FC236}">
                  <a16:creationId xmlns:a16="http://schemas.microsoft.com/office/drawing/2014/main" xmlns="" id="{80E395DD-CB36-4D3E-818E-AC702C31B4B9}"/>
                </a:ext>
              </a:extLst>
            </p:cNvPr>
            <p:cNvGrpSpPr/>
            <p:nvPr/>
          </p:nvGrpSpPr>
          <p:grpSpPr>
            <a:xfrm>
              <a:off x="5577724" y="4125496"/>
              <a:ext cx="609986" cy="552212"/>
              <a:chOff x="-1" y="-1"/>
              <a:chExt cx="660640" cy="660640"/>
            </a:xfrm>
            <a:solidFill>
              <a:schemeClr val="accent2"/>
            </a:solidFill>
          </p:grpSpPr>
          <p:sp>
            <p:nvSpPr>
              <p:cNvPr id="57" name="Shape 163">
                <a:extLst>
                  <a:ext uri="{FF2B5EF4-FFF2-40B4-BE49-F238E27FC236}">
                    <a16:creationId xmlns:a16="http://schemas.microsoft.com/office/drawing/2014/main" xmlns="" id="{A23A892D-9798-438D-9688-C3D41989E246}"/>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58" name="Shape 164">
                <a:extLst>
                  <a:ext uri="{FF2B5EF4-FFF2-40B4-BE49-F238E27FC236}">
                    <a16:creationId xmlns:a16="http://schemas.microsoft.com/office/drawing/2014/main" xmlns="" id="{E1EA9135-04D7-461D-B9E2-33A449BFCF8A}"/>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2008</a:t>
                </a:r>
              </a:p>
            </p:txBody>
          </p:sp>
        </p:grpSp>
        <p:grpSp>
          <p:nvGrpSpPr>
            <p:cNvPr id="22" name="Group 168">
              <a:extLst>
                <a:ext uri="{FF2B5EF4-FFF2-40B4-BE49-F238E27FC236}">
                  <a16:creationId xmlns:a16="http://schemas.microsoft.com/office/drawing/2014/main" xmlns="" id="{BE65DF06-1985-4909-BBB1-A5D1061906A1}"/>
                </a:ext>
              </a:extLst>
            </p:cNvPr>
            <p:cNvGrpSpPr/>
            <p:nvPr/>
          </p:nvGrpSpPr>
          <p:grpSpPr>
            <a:xfrm>
              <a:off x="5577724" y="3495800"/>
              <a:ext cx="609986" cy="552212"/>
              <a:chOff x="-1" y="-1"/>
              <a:chExt cx="660640" cy="660640"/>
            </a:xfrm>
            <a:solidFill>
              <a:srgbClr val="1171BA"/>
            </a:solidFill>
          </p:grpSpPr>
          <p:sp>
            <p:nvSpPr>
              <p:cNvPr id="55" name="Shape 166">
                <a:extLst>
                  <a:ext uri="{FF2B5EF4-FFF2-40B4-BE49-F238E27FC236}">
                    <a16:creationId xmlns:a16="http://schemas.microsoft.com/office/drawing/2014/main" xmlns="" id="{E6B9DD1C-ABC9-4827-B812-3A016F3982C6}"/>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solidFill>
                    <a:schemeClr val="tx2"/>
                  </a:solidFill>
                  <a:latin typeface="+mj-lt"/>
                </a:endParaRPr>
              </a:p>
            </p:txBody>
          </p:sp>
          <p:sp>
            <p:nvSpPr>
              <p:cNvPr id="56" name="Shape 167">
                <a:extLst>
                  <a:ext uri="{FF2B5EF4-FFF2-40B4-BE49-F238E27FC236}">
                    <a16:creationId xmlns:a16="http://schemas.microsoft.com/office/drawing/2014/main" xmlns="" id="{734D3C1E-7321-4F6A-9248-898163B97024}"/>
                  </a:ext>
                </a:extLst>
              </p:cNvPr>
              <p:cNvSpPr/>
              <p:nvPr/>
            </p:nvSpPr>
            <p:spPr>
              <a:xfrm>
                <a:off x="86723" y="143403"/>
                <a:ext cx="487192" cy="373830"/>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2010</a:t>
                </a:r>
              </a:p>
            </p:txBody>
          </p:sp>
        </p:grpSp>
        <p:grpSp>
          <p:nvGrpSpPr>
            <p:cNvPr id="23" name="Group 171">
              <a:extLst>
                <a:ext uri="{FF2B5EF4-FFF2-40B4-BE49-F238E27FC236}">
                  <a16:creationId xmlns:a16="http://schemas.microsoft.com/office/drawing/2014/main" xmlns="" id="{CBF2B68D-0FF6-4EFE-8218-909AFD5DEFFD}"/>
                </a:ext>
              </a:extLst>
            </p:cNvPr>
            <p:cNvGrpSpPr/>
            <p:nvPr/>
          </p:nvGrpSpPr>
          <p:grpSpPr>
            <a:xfrm>
              <a:off x="5577724" y="4764284"/>
              <a:ext cx="609986" cy="552212"/>
              <a:chOff x="-1" y="-1"/>
              <a:chExt cx="660640" cy="660640"/>
            </a:xfrm>
            <a:solidFill>
              <a:srgbClr val="1171BA"/>
            </a:solidFill>
          </p:grpSpPr>
          <p:sp>
            <p:nvSpPr>
              <p:cNvPr id="53" name="Shape 169">
                <a:extLst>
                  <a:ext uri="{FF2B5EF4-FFF2-40B4-BE49-F238E27FC236}">
                    <a16:creationId xmlns:a16="http://schemas.microsoft.com/office/drawing/2014/main" xmlns="" id="{4D6B8949-82BB-487E-BE0B-A1E25312FF9D}"/>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solidFill>
                    <a:schemeClr val="tx2"/>
                  </a:solidFill>
                  <a:latin typeface="+mj-lt"/>
                </a:endParaRPr>
              </a:p>
            </p:txBody>
          </p:sp>
          <p:sp>
            <p:nvSpPr>
              <p:cNvPr id="54" name="Shape 170">
                <a:extLst>
                  <a:ext uri="{FF2B5EF4-FFF2-40B4-BE49-F238E27FC236}">
                    <a16:creationId xmlns:a16="http://schemas.microsoft.com/office/drawing/2014/main" xmlns="" id="{5F42AAA6-4D0A-472E-9C90-DCC85B26F0D4}"/>
                  </a:ext>
                </a:extLst>
              </p:cNvPr>
              <p:cNvSpPr/>
              <p:nvPr/>
            </p:nvSpPr>
            <p:spPr>
              <a:xfrm>
                <a:off x="86723" y="143403"/>
                <a:ext cx="487192" cy="373830"/>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2005</a:t>
                </a:r>
              </a:p>
            </p:txBody>
          </p:sp>
        </p:grpSp>
        <p:grpSp>
          <p:nvGrpSpPr>
            <p:cNvPr id="24" name="Group 174">
              <a:extLst>
                <a:ext uri="{FF2B5EF4-FFF2-40B4-BE49-F238E27FC236}">
                  <a16:creationId xmlns:a16="http://schemas.microsoft.com/office/drawing/2014/main" xmlns="" id="{3F0556B0-0669-4B70-AD8A-8774D795FF33}"/>
                </a:ext>
              </a:extLst>
            </p:cNvPr>
            <p:cNvGrpSpPr/>
            <p:nvPr/>
          </p:nvGrpSpPr>
          <p:grpSpPr>
            <a:xfrm>
              <a:off x="5577724" y="5383872"/>
              <a:ext cx="609986" cy="552212"/>
              <a:chOff x="-1" y="-1"/>
              <a:chExt cx="660640" cy="660640"/>
            </a:xfrm>
            <a:solidFill>
              <a:schemeClr val="accent2"/>
            </a:solidFill>
          </p:grpSpPr>
          <p:sp>
            <p:nvSpPr>
              <p:cNvPr id="51" name="Shape 172">
                <a:extLst>
                  <a:ext uri="{FF2B5EF4-FFF2-40B4-BE49-F238E27FC236}">
                    <a16:creationId xmlns:a16="http://schemas.microsoft.com/office/drawing/2014/main" xmlns="" id="{EE167CBA-09B7-40B3-9C73-1D62AA6EB677}"/>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52" name="Shape 173">
                <a:extLst>
                  <a:ext uri="{FF2B5EF4-FFF2-40B4-BE49-F238E27FC236}">
                    <a16:creationId xmlns:a16="http://schemas.microsoft.com/office/drawing/2014/main" xmlns="" id="{453564F6-310F-49D6-879C-4D8F27135E57}"/>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1999</a:t>
                </a:r>
              </a:p>
            </p:txBody>
          </p:sp>
        </p:grpSp>
        <p:sp>
          <p:nvSpPr>
            <p:cNvPr id="25" name="Shape 180">
              <a:extLst>
                <a:ext uri="{FF2B5EF4-FFF2-40B4-BE49-F238E27FC236}">
                  <a16:creationId xmlns:a16="http://schemas.microsoft.com/office/drawing/2014/main" xmlns="" id="{FF3D4807-DB83-42F6-A583-317885BD2399}"/>
                </a:ext>
              </a:extLst>
            </p:cNvPr>
            <p:cNvSpPr/>
            <p:nvPr/>
          </p:nvSpPr>
          <p:spPr>
            <a:xfrm>
              <a:off x="5577724" y="2218225"/>
              <a:ext cx="609986" cy="552212"/>
            </a:xfrm>
            <a:prstGeom prst="rect">
              <a:avLst/>
            </a:prstGeom>
            <a:solidFill>
              <a:srgbClr val="1171B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26" name="Shape 181">
              <a:extLst>
                <a:ext uri="{FF2B5EF4-FFF2-40B4-BE49-F238E27FC236}">
                  <a16:creationId xmlns:a16="http://schemas.microsoft.com/office/drawing/2014/main" xmlns="" id="{3AC35C27-B7DB-471D-BC12-6C16BA8CA57B}"/>
                </a:ext>
              </a:extLst>
            </p:cNvPr>
            <p:cNvSpPr/>
            <p:nvPr/>
          </p:nvSpPr>
          <p:spPr>
            <a:xfrm>
              <a:off x="5657798" y="2338094"/>
              <a:ext cx="449837" cy="312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2014</a:t>
              </a:r>
            </a:p>
          </p:txBody>
        </p:sp>
        <p:grpSp>
          <p:nvGrpSpPr>
            <p:cNvPr id="27" name="Group 187">
              <a:extLst>
                <a:ext uri="{FF2B5EF4-FFF2-40B4-BE49-F238E27FC236}">
                  <a16:creationId xmlns:a16="http://schemas.microsoft.com/office/drawing/2014/main" xmlns="" id="{76E8C821-E557-490C-BBA1-8805AD72835A}"/>
                </a:ext>
              </a:extLst>
            </p:cNvPr>
            <p:cNvGrpSpPr/>
            <p:nvPr/>
          </p:nvGrpSpPr>
          <p:grpSpPr>
            <a:xfrm>
              <a:off x="6297476" y="2861451"/>
              <a:ext cx="609986" cy="552212"/>
              <a:chOff x="-1" y="-1"/>
              <a:chExt cx="660640" cy="660640"/>
            </a:xfrm>
            <a:solidFill>
              <a:srgbClr val="1171BA"/>
            </a:solidFill>
          </p:grpSpPr>
          <p:sp>
            <p:nvSpPr>
              <p:cNvPr id="49" name="Shape 185">
                <a:extLst>
                  <a:ext uri="{FF2B5EF4-FFF2-40B4-BE49-F238E27FC236}">
                    <a16:creationId xmlns:a16="http://schemas.microsoft.com/office/drawing/2014/main" xmlns="" id="{F35116EF-BA4A-4476-BD52-DDA0AF99BFD6}"/>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solidFill>
                    <a:schemeClr val="tx2"/>
                  </a:solidFill>
                  <a:latin typeface="+mj-lt"/>
                </a:endParaRPr>
              </a:p>
            </p:txBody>
          </p:sp>
          <p:sp>
            <p:nvSpPr>
              <p:cNvPr id="50" name="Shape 186">
                <a:extLst>
                  <a:ext uri="{FF2B5EF4-FFF2-40B4-BE49-F238E27FC236}">
                    <a16:creationId xmlns:a16="http://schemas.microsoft.com/office/drawing/2014/main" xmlns="" id="{672A4DD2-5400-42F6-89A2-4769F11B8FEB}"/>
                  </a:ext>
                </a:extLst>
              </p:cNvPr>
              <p:cNvSpPr/>
              <p:nvPr/>
            </p:nvSpPr>
            <p:spPr>
              <a:xfrm>
                <a:off x="86723" y="143403"/>
                <a:ext cx="487192" cy="373830"/>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2013</a:t>
                </a:r>
              </a:p>
            </p:txBody>
          </p:sp>
        </p:grpSp>
        <p:grpSp>
          <p:nvGrpSpPr>
            <p:cNvPr id="28" name="Group 190">
              <a:extLst>
                <a:ext uri="{FF2B5EF4-FFF2-40B4-BE49-F238E27FC236}">
                  <a16:creationId xmlns:a16="http://schemas.microsoft.com/office/drawing/2014/main" xmlns="" id="{30B27B52-017A-47DB-A79D-FB76F1F153AD}"/>
                </a:ext>
              </a:extLst>
            </p:cNvPr>
            <p:cNvGrpSpPr/>
            <p:nvPr/>
          </p:nvGrpSpPr>
          <p:grpSpPr>
            <a:xfrm>
              <a:off x="6297476" y="4139027"/>
              <a:ext cx="609986" cy="552212"/>
              <a:chOff x="-1" y="-1"/>
              <a:chExt cx="660640" cy="660640"/>
            </a:xfrm>
            <a:solidFill>
              <a:srgbClr val="1171BA"/>
            </a:solidFill>
          </p:grpSpPr>
          <p:sp>
            <p:nvSpPr>
              <p:cNvPr id="47" name="Shape 188">
                <a:extLst>
                  <a:ext uri="{FF2B5EF4-FFF2-40B4-BE49-F238E27FC236}">
                    <a16:creationId xmlns:a16="http://schemas.microsoft.com/office/drawing/2014/main" xmlns="" id="{CEB8FAEC-5EC5-495D-B110-84C2296379E3}"/>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solidFill>
                    <a:schemeClr val="tx2"/>
                  </a:solidFill>
                  <a:latin typeface="+mj-lt"/>
                </a:endParaRPr>
              </a:p>
            </p:txBody>
          </p:sp>
          <p:sp>
            <p:nvSpPr>
              <p:cNvPr id="48" name="Shape 189">
                <a:extLst>
                  <a:ext uri="{FF2B5EF4-FFF2-40B4-BE49-F238E27FC236}">
                    <a16:creationId xmlns:a16="http://schemas.microsoft.com/office/drawing/2014/main" xmlns="" id="{24124130-57CC-49FA-95E7-82E56A46BCA5}"/>
                  </a:ext>
                </a:extLst>
              </p:cNvPr>
              <p:cNvSpPr/>
              <p:nvPr/>
            </p:nvSpPr>
            <p:spPr>
              <a:xfrm>
                <a:off x="86723" y="143403"/>
                <a:ext cx="487192" cy="373830"/>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2009</a:t>
                </a:r>
              </a:p>
            </p:txBody>
          </p:sp>
        </p:grpSp>
        <p:grpSp>
          <p:nvGrpSpPr>
            <p:cNvPr id="29" name="Group 193">
              <a:extLst>
                <a:ext uri="{FF2B5EF4-FFF2-40B4-BE49-F238E27FC236}">
                  <a16:creationId xmlns:a16="http://schemas.microsoft.com/office/drawing/2014/main" xmlns="" id="{21FB3B68-8C27-48A1-BBE3-EE357396CAF3}"/>
                </a:ext>
              </a:extLst>
            </p:cNvPr>
            <p:cNvGrpSpPr/>
            <p:nvPr/>
          </p:nvGrpSpPr>
          <p:grpSpPr>
            <a:xfrm>
              <a:off x="6297476" y="3500238"/>
              <a:ext cx="609986" cy="552212"/>
              <a:chOff x="-1" y="-1"/>
              <a:chExt cx="660640" cy="660640"/>
            </a:xfrm>
            <a:solidFill>
              <a:schemeClr val="accent2"/>
            </a:solidFill>
          </p:grpSpPr>
          <p:sp>
            <p:nvSpPr>
              <p:cNvPr id="45" name="Shape 191">
                <a:extLst>
                  <a:ext uri="{FF2B5EF4-FFF2-40B4-BE49-F238E27FC236}">
                    <a16:creationId xmlns:a16="http://schemas.microsoft.com/office/drawing/2014/main" xmlns="" id="{78BCD9EC-B627-4F48-AE49-2F15B369D6E5}"/>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46" name="Shape 192">
                <a:extLst>
                  <a:ext uri="{FF2B5EF4-FFF2-40B4-BE49-F238E27FC236}">
                    <a16:creationId xmlns:a16="http://schemas.microsoft.com/office/drawing/2014/main" xmlns="" id="{628CEB7E-B6FF-4C45-9A1C-F673B384B5D1}"/>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2011</a:t>
                </a:r>
              </a:p>
            </p:txBody>
          </p:sp>
        </p:grpSp>
        <p:grpSp>
          <p:nvGrpSpPr>
            <p:cNvPr id="30" name="Group 196">
              <a:extLst>
                <a:ext uri="{FF2B5EF4-FFF2-40B4-BE49-F238E27FC236}">
                  <a16:creationId xmlns:a16="http://schemas.microsoft.com/office/drawing/2014/main" xmlns="" id="{291B9966-B717-4DF3-94B8-312E838FAF7C}"/>
                </a:ext>
              </a:extLst>
            </p:cNvPr>
            <p:cNvGrpSpPr/>
            <p:nvPr/>
          </p:nvGrpSpPr>
          <p:grpSpPr>
            <a:xfrm>
              <a:off x="6297476" y="4768722"/>
              <a:ext cx="609986" cy="552212"/>
              <a:chOff x="-1" y="-1"/>
              <a:chExt cx="660640" cy="660640"/>
            </a:xfrm>
            <a:solidFill>
              <a:schemeClr val="accent2"/>
            </a:solidFill>
          </p:grpSpPr>
          <p:sp>
            <p:nvSpPr>
              <p:cNvPr id="43" name="Shape 194">
                <a:extLst>
                  <a:ext uri="{FF2B5EF4-FFF2-40B4-BE49-F238E27FC236}">
                    <a16:creationId xmlns:a16="http://schemas.microsoft.com/office/drawing/2014/main" xmlns="" id="{33A6DD46-D0ED-4E5A-BC19-D73CC03CA310}"/>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44" name="Shape 195">
                <a:extLst>
                  <a:ext uri="{FF2B5EF4-FFF2-40B4-BE49-F238E27FC236}">
                    <a16:creationId xmlns:a16="http://schemas.microsoft.com/office/drawing/2014/main" xmlns="" id="{CE3C7DF5-FE51-463E-B2FE-BCBDA8EF8018}"/>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2007</a:t>
                </a:r>
              </a:p>
            </p:txBody>
          </p:sp>
        </p:grpSp>
        <p:grpSp>
          <p:nvGrpSpPr>
            <p:cNvPr id="31" name="Group 199">
              <a:extLst>
                <a:ext uri="{FF2B5EF4-FFF2-40B4-BE49-F238E27FC236}">
                  <a16:creationId xmlns:a16="http://schemas.microsoft.com/office/drawing/2014/main" xmlns="" id="{0EEA066C-3ACD-4661-8704-EB5A7875DBCA}"/>
                </a:ext>
              </a:extLst>
            </p:cNvPr>
            <p:cNvGrpSpPr/>
            <p:nvPr/>
          </p:nvGrpSpPr>
          <p:grpSpPr>
            <a:xfrm>
              <a:off x="6297476" y="5397403"/>
              <a:ext cx="609986" cy="552212"/>
              <a:chOff x="-1" y="-1"/>
              <a:chExt cx="660640" cy="660640"/>
            </a:xfrm>
            <a:solidFill>
              <a:srgbClr val="1171BA"/>
            </a:solidFill>
          </p:grpSpPr>
          <p:sp>
            <p:nvSpPr>
              <p:cNvPr id="41" name="Shape 197">
                <a:extLst>
                  <a:ext uri="{FF2B5EF4-FFF2-40B4-BE49-F238E27FC236}">
                    <a16:creationId xmlns:a16="http://schemas.microsoft.com/office/drawing/2014/main" xmlns="" id="{03AB2996-8BBD-46C8-89B4-DC60F37055EF}"/>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solidFill>
                    <a:schemeClr val="tx2"/>
                  </a:solidFill>
                  <a:latin typeface="+mj-lt"/>
                </a:endParaRPr>
              </a:p>
            </p:txBody>
          </p:sp>
          <p:sp>
            <p:nvSpPr>
              <p:cNvPr id="42" name="Shape 198">
                <a:extLst>
                  <a:ext uri="{FF2B5EF4-FFF2-40B4-BE49-F238E27FC236}">
                    <a16:creationId xmlns:a16="http://schemas.microsoft.com/office/drawing/2014/main" xmlns="" id="{ACD0C871-791F-47F3-A15E-9811BC405373}"/>
                  </a:ext>
                </a:extLst>
              </p:cNvPr>
              <p:cNvSpPr/>
              <p:nvPr/>
            </p:nvSpPr>
            <p:spPr>
              <a:xfrm>
                <a:off x="86723" y="143403"/>
                <a:ext cx="487192" cy="373830"/>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2003</a:t>
                </a:r>
              </a:p>
            </p:txBody>
          </p:sp>
        </p:grpSp>
        <p:grpSp>
          <p:nvGrpSpPr>
            <p:cNvPr id="32" name="Group 208">
              <a:extLst>
                <a:ext uri="{FF2B5EF4-FFF2-40B4-BE49-F238E27FC236}">
                  <a16:creationId xmlns:a16="http://schemas.microsoft.com/office/drawing/2014/main" xmlns="" id="{0AF1A557-9CE3-497B-9635-F3B18D8BC38E}"/>
                </a:ext>
              </a:extLst>
            </p:cNvPr>
            <p:cNvGrpSpPr/>
            <p:nvPr/>
          </p:nvGrpSpPr>
          <p:grpSpPr>
            <a:xfrm>
              <a:off x="6309078" y="2217858"/>
              <a:ext cx="609986" cy="552212"/>
              <a:chOff x="-1" y="-1"/>
              <a:chExt cx="660640" cy="660640"/>
            </a:xfrm>
            <a:solidFill>
              <a:schemeClr val="accent2"/>
            </a:solidFill>
          </p:grpSpPr>
          <p:sp>
            <p:nvSpPr>
              <p:cNvPr id="39" name="Shape 206">
                <a:extLst>
                  <a:ext uri="{FF2B5EF4-FFF2-40B4-BE49-F238E27FC236}">
                    <a16:creationId xmlns:a16="http://schemas.microsoft.com/office/drawing/2014/main" xmlns="" id="{48FA5448-B36D-4061-90E6-B6D18EF3B341}"/>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40" name="Shape 207">
                <a:extLst>
                  <a:ext uri="{FF2B5EF4-FFF2-40B4-BE49-F238E27FC236}">
                    <a16:creationId xmlns:a16="http://schemas.microsoft.com/office/drawing/2014/main" xmlns="" id="{B71DC981-92D7-4245-B716-A0CA035E7429}"/>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2015</a:t>
                </a:r>
              </a:p>
            </p:txBody>
          </p:sp>
        </p:grpSp>
        <p:grpSp>
          <p:nvGrpSpPr>
            <p:cNvPr id="33" name="Group 162">
              <a:extLst>
                <a:ext uri="{FF2B5EF4-FFF2-40B4-BE49-F238E27FC236}">
                  <a16:creationId xmlns:a16="http://schemas.microsoft.com/office/drawing/2014/main" xmlns="" id="{4FAF5A48-699B-4881-9F9B-4BABA80A98BE}"/>
                </a:ext>
              </a:extLst>
            </p:cNvPr>
            <p:cNvGrpSpPr/>
            <p:nvPr/>
          </p:nvGrpSpPr>
          <p:grpSpPr>
            <a:xfrm>
              <a:off x="5577724" y="1578301"/>
              <a:ext cx="609986" cy="552212"/>
              <a:chOff x="-1" y="-1"/>
              <a:chExt cx="660640" cy="660640"/>
            </a:xfrm>
            <a:solidFill>
              <a:schemeClr val="accent2"/>
            </a:solidFill>
          </p:grpSpPr>
          <p:sp>
            <p:nvSpPr>
              <p:cNvPr id="37" name="Shape 160">
                <a:extLst>
                  <a:ext uri="{FF2B5EF4-FFF2-40B4-BE49-F238E27FC236}">
                    <a16:creationId xmlns:a16="http://schemas.microsoft.com/office/drawing/2014/main" xmlns="" id="{33DA05BA-9A80-40A3-9CC0-227231B86AA3}"/>
                  </a:ext>
                </a:extLst>
              </p:cNvPr>
              <p:cNvSpPr/>
              <p:nvPr/>
            </p:nvSpPr>
            <p:spPr>
              <a:xfrm>
                <a:off x="-1" y="-1"/>
                <a:ext cx="660640" cy="660640"/>
              </a:xfrm>
              <a:prstGeom prst="rect">
                <a:avLst/>
              </a:prstGeom>
              <a:grp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b="1" dirty="0">
                  <a:latin typeface="+mj-lt"/>
                </a:endParaRPr>
              </a:p>
            </p:txBody>
          </p:sp>
          <p:sp>
            <p:nvSpPr>
              <p:cNvPr id="38" name="Shape 161">
                <a:extLst>
                  <a:ext uri="{FF2B5EF4-FFF2-40B4-BE49-F238E27FC236}">
                    <a16:creationId xmlns:a16="http://schemas.microsoft.com/office/drawing/2014/main" xmlns="" id="{0B103D23-EA24-48EB-8469-BD373186533D}"/>
                  </a:ext>
                </a:extLst>
              </p:cNvPr>
              <p:cNvSpPr/>
              <p:nvPr/>
            </p:nvSpPr>
            <p:spPr>
              <a:xfrm>
                <a:off x="54625" y="127806"/>
                <a:ext cx="551389" cy="40502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latin typeface="+mj-lt"/>
                  </a:rPr>
                  <a:t>201</a:t>
                </a:r>
                <a:r>
                  <a:rPr lang="en-US" sz="1600" b="1" dirty="0">
                    <a:latin typeface="+mj-lt"/>
                  </a:rPr>
                  <a:t>6</a:t>
                </a:r>
                <a:endParaRPr sz="1600" b="1" dirty="0">
                  <a:latin typeface="+mj-lt"/>
                </a:endParaRPr>
              </a:p>
            </p:txBody>
          </p:sp>
        </p:grpSp>
        <p:sp>
          <p:nvSpPr>
            <p:cNvPr id="34" name="Shape 184">
              <a:extLst>
                <a:ext uri="{FF2B5EF4-FFF2-40B4-BE49-F238E27FC236}">
                  <a16:creationId xmlns:a16="http://schemas.microsoft.com/office/drawing/2014/main" xmlns="" id="{F0816AC5-B9B5-408B-A8B4-97C1BDDC56DE}"/>
                </a:ext>
              </a:extLst>
            </p:cNvPr>
            <p:cNvSpPr/>
            <p:nvPr/>
          </p:nvSpPr>
          <p:spPr>
            <a:xfrm rot="5400000" flipH="1">
              <a:off x="5606610" y="921452"/>
              <a:ext cx="552210" cy="6099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solidFill>
                <a:schemeClr val="accent2"/>
              </a:solidFill>
              <a:miter lim="400000"/>
            </a:ln>
            <a:effectLst/>
          </p:spPr>
          <p:txBody>
            <a:bodyPr wrap="square" lIns="45719" tIns="45719" rIns="45719" bIns="45719" numCol="1" anchor="ctr">
              <a:noAutofit/>
            </a:bodyPr>
            <a:lstStyle/>
            <a:p>
              <a:pPr algn="ctr"/>
              <a:endParaRPr sz="1600" b="1" dirty="0">
                <a:latin typeface="+mj-lt"/>
              </a:endParaRPr>
            </a:p>
          </p:txBody>
        </p:sp>
        <p:sp>
          <p:nvSpPr>
            <p:cNvPr id="35" name="Shape 181">
              <a:extLst>
                <a:ext uri="{FF2B5EF4-FFF2-40B4-BE49-F238E27FC236}">
                  <a16:creationId xmlns:a16="http://schemas.microsoft.com/office/drawing/2014/main" xmlns="" id="{BDA8F38F-DD4C-454E-AD45-D2654F5E0674}"/>
                </a:ext>
              </a:extLst>
            </p:cNvPr>
            <p:cNvSpPr/>
            <p:nvPr/>
          </p:nvSpPr>
          <p:spPr>
            <a:xfrm>
              <a:off x="6386537" y="1696876"/>
              <a:ext cx="449837" cy="312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r>
                <a:rPr sz="1600" b="1" dirty="0">
                  <a:solidFill>
                    <a:schemeClr val="bg1"/>
                  </a:solidFill>
                  <a:latin typeface="+mj-lt"/>
                </a:rPr>
                <a:t>201</a:t>
              </a:r>
              <a:r>
                <a:rPr lang="en-US" sz="1600" b="1" dirty="0">
                  <a:solidFill>
                    <a:schemeClr val="bg1"/>
                  </a:solidFill>
                  <a:latin typeface="+mj-lt"/>
                </a:rPr>
                <a:t>7</a:t>
              </a:r>
              <a:endParaRPr sz="1600" b="1" dirty="0">
                <a:solidFill>
                  <a:schemeClr val="bg1"/>
                </a:solidFill>
                <a:latin typeface="+mj-lt"/>
              </a:endParaRPr>
            </a:p>
          </p:txBody>
        </p:sp>
        <p:sp>
          <p:nvSpPr>
            <p:cNvPr id="36" name="Shape 203">
              <a:extLst>
                <a:ext uri="{FF2B5EF4-FFF2-40B4-BE49-F238E27FC236}">
                  <a16:creationId xmlns:a16="http://schemas.microsoft.com/office/drawing/2014/main" xmlns="" id="{F2249E26-A8DB-47F0-A667-D42BB73DAE29}"/>
                </a:ext>
              </a:extLst>
            </p:cNvPr>
            <p:cNvSpPr/>
            <p:nvPr/>
          </p:nvSpPr>
          <p:spPr>
            <a:xfrm>
              <a:off x="7016348" y="1500901"/>
              <a:ext cx="3324852"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200" b="1">
                  <a:solidFill>
                    <a:schemeClr val="accent6"/>
                  </a:solidFill>
                </a:defRPr>
              </a:pPr>
              <a:r>
                <a:rPr lang="en-US" sz="1300" dirty="0">
                  <a:solidFill>
                    <a:srgbClr val="1171BA"/>
                  </a:solidFill>
                  <a:latin typeface="+mj-lt"/>
                </a:rPr>
                <a:t>INFOTRELLIS BECOMES MASTECH INFOTRELLIS</a:t>
              </a:r>
              <a:endParaRPr sz="1300" dirty="0">
                <a:solidFill>
                  <a:srgbClr val="1171BA"/>
                </a:solidFill>
                <a:latin typeface="+mj-lt"/>
              </a:endParaRPr>
            </a:p>
            <a:p>
              <a:pPr>
                <a:defRPr sz="1100">
                  <a:solidFill>
                    <a:srgbClr val="FFFFFF"/>
                  </a:solidFill>
                </a:defRPr>
              </a:pPr>
              <a:r>
                <a:rPr lang="en-US" sz="1300" i="1" dirty="0">
                  <a:solidFill>
                    <a:sysClr val="windowText" lastClr="000000"/>
                  </a:solidFill>
                  <a:latin typeface="+mj-lt"/>
                </a:rPr>
                <a:t>Mastech Digital Acquires InfoTrellis. Launch of Digital Transformation Services.</a:t>
              </a:r>
              <a:endParaRPr sz="1300" i="1" dirty="0">
                <a:solidFill>
                  <a:sysClr val="windowText" lastClr="000000"/>
                </a:solidFill>
                <a:latin typeface="+mj-lt"/>
              </a:endParaRPr>
            </a:p>
          </p:txBody>
        </p:sp>
      </p:grpSp>
    </p:spTree>
    <p:extLst>
      <p:ext uri="{BB962C8B-B14F-4D97-AF65-F5344CB8AC3E}">
        <p14:creationId xmlns:p14="http://schemas.microsoft.com/office/powerpoint/2010/main" val="1043067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BBC96D1-92F3-4A3E-8060-A1BFCB5289FE}"/>
              </a:ext>
            </a:extLst>
          </p:cNvPr>
          <p:cNvSpPr>
            <a:spLocks noGrp="1"/>
          </p:cNvSpPr>
          <p:nvPr>
            <p:ph type="body" sz="quarter" idx="11"/>
          </p:nvPr>
        </p:nvSpPr>
        <p:spPr/>
        <p:txBody>
          <a:bodyPr/>
          <a:lstStyle/>
          <a:p>
            <a:r>
              <a:rPr lang="en-IN" dirty="0"/>
              <a:t>Appendix</a:t>
            </a:r>
          </a:p>
        </p:txBody>
      </p:sp>
      <p:sp>
        <p:nvSpPr>
          <p:cNvPr id="25" name="TextBox 24">
            <a:extLst>
              <a:ext uri="{FF2B5EF4-FFF2-40B4-BE49-F238E27FC236}">
                <a16:creationId xmlns:a16="http://schemas.microsoft.com/office/drawing/2014/main" xmlns="" id="{89396773-9ABE-40FC-9323-987EBD71B4F9}"/>
              </a:ext>
            </a:extLst>
          </p:cNvPr>
          <p:cNvSpPr txBox="1">
            <a:spLocks noChangeArrowheads="1"/>
          </p:cNvSpPr>
          <p:nvPr/>
        </p:nvSpPr>
        <p:spPr bwMode="gray">
          <a:xfrm>
            <a:off x="420385" y="906780"/>
            <a:ext cx="1839867"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Role</a:t>
            </a:r>
          </a:p>
        </p:txBody>
      </p:sp>
      <p:sp>
        <p:nvSpPr>
          <p:cNvPr id="27" name="TextBox 26">
            <a:extLst>
              <a:ext uri="{FF2B5EF4-FFF2-40B4-BE49-F238E27FC236}">
                <a16:creationId xmlns:a16="http://schemas.microsoft.com/office/drawing/2014/main" xmlns="" id="{3BB4B012-082B-48D7-A7F7-5EED2E266423}"/>
              </a:ext>
            </a:extLst>
          </p:cNvPr>
          <p:cNvSpPr txBox="1">
            <a:spLocks noChangeArrowheads="1"/>
          </p:cNvSpPr>
          <p:nvPr/>
        </p:nvSpPr>
        <p:spPr bwMode="gray">
          <a:xfrm>
            <a:off x="2461689" y="906780"/>
            <a:ext cx="9151751"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Responsibilities </a:t>
            </a:r>
          </a:p>
        </p:txBody>
      </p:sp>
      <p:sp>
        <p:nvSpPr>
          <p:cNvPr id="30" name="TextBox 29">
            <a:extLst>
              <a:ext uri="{FF2B5EF4-FFF2-40B4-BE49-F238E27FC236}">
                <a16:creationId xmlns:a16="http://schemas.microsoft.com/office/drawing/2014/main" xmlns="" id="{9640AB8A-F746-4095-802C-6B059ADEF3F5}"/>
              </a:ext>
            </a:extLst>
          </p:cNvPr>
          <p:cNvSpPr txBox="1">
            <a:spLocks noChangeArrowheads="1"/>
          </p:cNvSpPr>
          <p:nvPr/>
        </p:nvSpPr>
        <p:spPr bwMode="gray">
          <a:xfrm>
            <a:off x="420387" y="1334244"/>
            <a:ext cx="1839866"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Strategy Consultant</a:t>
            </a:r>
          </a:p>
        </p:txBody>
      </p:sp>
      <p:sp>
        <p:nvSpPr>
          <p:cNvPr id="31" name="TextBox 30">
            <a:extLst>
              <a:ext uri="{FF2B5EF4-FFF2-40B4-BE49-F238E27FC236}">
                <a16:creationId xmlns:a16="http://schemas.microsoft.com/office/drawing/2014/main" xmlns="" id="{E275F8E6-AACF-458F-B8C4-ECAD7A9EFAE3}"/>
              </a:ext>
            </a:extLst>
          </p:cNvPr>
          <p:cNvSpPr txBox="1"/>
          <p:nvPr/>
        </p:nvSpPr>
        <p:spPr>
          <a:xfrm>
            <a:off x="2413716" y="1334244"/>
            <a:ext cx="9151751" cy="838691"/>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Build vs. buy decision</a:t>
            </a:r>
          </a:p>
          <a:p>
            <a:pPr marL="188913" indent="-188913">
              <a:spcBef>
                <a:spcPts val="100"/>
              </a:spcBef>
            </a:pPr>
            <a:r>
              <a:rPr lang="en-US" sz="1300" dirty="0">
                <a:latin typeface="+mj-lt"/>
              </a:rPr>
              <a:t>Define MDM hub style</a:t>
            </a:r>
          </a:p>
          <a:p>
            <a:pPr marL="188913" indent="-188913">
              <a:spcBef>
                <a:spcPts val="100"/>
              </a:spcBef>
            </a:pPr>
            <a:r>
              <a:rPr lang="en-US" sz="1300" dirty="0">
                <a:latin typeface="+mj-lt"/>
              </a:rPr>
              <a:t>Define roadmap for desired goals</a:t>
            </a:r>
          </a:p>
          <a:p>
            <a:pPr marL="188913" indent="-188913">
              <a:spcBef>
                <a:spcPts val="100"/>
              </a:spcBef>
            </a:pPr>
            <a:r>
              <a:rPr lang="en-US" sz="1300" dirty="0">
                <a:latin typeface="+mj-lt"/>
              </a:rPr>
              <a:t>Oversees the overall solution</a:t>
            </a:r>
          </a:p>
        </p:txBody>
      </p:sp>
      <p:sp>
        <p:nvSpPr>
          <p:cNvPr id="33" name="TextBox 32">
            <a:extLst>
              <a:ext uri="{FF2B5EF4-FFF2-40B4-BE49-F238E27FC236}">
                <a16:creationId xmlns:a16="http://schemas.microsoft.com/office/drawing/2014/main" xmlns="" id="{DA8CEE18-C01C-4B2E-8D20-69ED9122A3E7}"/>
              </a:ext>
            </a:extLst>
          </p:cNvPr>
          <p:cNvSpPr txBox="1">
            <a:spLocks noChangeArrowheads="1"/>
          </p:cNvSpPr>
          <p:nvPr/>
        </p:nvSpPr>
        <p:spPr bwMode="gray">
          <a:xfrm>
            <a:off x="420387" y="2369866"/>
            <a:ext cx="1839866"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Solution Architect</a:t>
            </a:r>
          </a:p>
        </p:txBody>
      </p:sp>
      <p:sp>
        <p:nvSpPr>
          <p:cNvPr id="34" name="TextBox 33">
            <a:extLst>
              <a:ext uri="{FF2B5EF4-FFF2-40B4-BE49-F238E27FC236}">
                <a16:creationId xmlns:a16="http://schemas.microsoft.com/office/drawing/2014/main" xmlns="" id="{4318FC61-9A43-4148-947C-08DAD58F2EE4}"/>
              </a:ext>
            </a:extLst>
          </p:cNvPr>
          <p:cNvSpPr txBox="1"/>
          <p:nvPr/>
        </p:nvSpPr>
        <p:spPr>
          <a:xfrm>
            <a:off x="2413716" y="2369865"/>
            <a:ext cx="9151751" cy="625812"/>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Offers in-depth knowledge of the MDM and ETL products </a:t>
            </a:r>
          </a:p>
          <a:p>
            <a:pPr marL="188913" indent="-188913">
              <a:spcBef>
                <a:spcPts val="100"/>
              </a:spcBef>
            </a:pPr>
            <a:r>
              <a:rPr lang="en-US" sz="1300" dirty="0">
                <a:latin typeface="+mj-lt"/>
              </a:rPr>
              <a:t>Provides architecture perspective at enterprise scale</a:t>
            </a:r>
          </a:p>
          <a:p>
            <a:pPr marL="188913" indent="-188913">
              <a:spcBef>
                <a:spcPts val="100"/>
              </a:spcBef>
            </a:pPr>
            <a:r>
              <a:rPr lang="en-US" sz="1300" dirty="0">
                <a:latin typeface="+mj-lt"/>
              </a:rPr>
              <a:t>Provides mentorship for strategic results</a:t>
            </a:r>
          </a:p>
        </p:txBody>
      </p:sp>
      <p:sp>
        <p:nvSpPr>
          <p:cNvPr id="36" name="TextBox 35">
            <a:extLst>
              <a:ext uri="{FF2B5EF4-FFF2-40B4-BE49-F238E27FC236}">
                <a16:creationId xmlns:a16="http://schemas.microsoft.com/office/drawing/2014/main" xmlns="" id="{95DB6EFC-DA7B-41E6-A30F-2E93B972F55F}"/>
              </a:ext>
            </a:extLst>
          </p:cNvPr>
          <p:cNvSpPr txBox="1">
            <a:spLocks noChangeArrowheads="1"/>
          </p:cNvSpPr>
          <p:nvPr/>
        </p:nvSpPr>
        <p:spPr bwMode="gray">
          <a:xfrm>
            <a:off x="420387" y="3192609"/>
            <a:ext cx="1839866"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MDM Sr. Product Consultant</a:t>
            </a:r>
          </a:p>
        </p:txBody>
      </p:sp>
      <p:sp>
        <p:nvSpPr>
          <p:cNvPr id="37" name="TextBox 36">
            <a:extLst>
              <a:ext uri="{FF2B5EF4-FFF2-40B4-BE49-F238E27FC236}">
                <a16:creationId xmlns:a16="http://schemas.microsoft.com/office/drawing/2014/main" xmlns="" id="{15EBFA76-6FBB-4BE8-9ED2-7230E14C6F89}"/>
              </a:ext>
            </a:extLst>
          </p:cNvPr>
          <p:cNvSpPr txBox="1"/>
          <p:nvPr/>
        </p:nvSpPr>
        <p:spPr>
          <a:xfrm>
            <a:off x="2413716" y="3192607"/>
            <a:ext cx="9151751" cy="838691"/>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Offers insights for MDM data model, services &amp; business usage</a:t>
            </a:r>
          </a:p>
          <a:p>
            <a:pPr marL="188913" indent="-188913">
              <a:spcBef>
                <a:spcPts val="100"/>
              </a:spcBef>
            </a:pPr>
            <a:r>
              <a:rPr lang="en-US" sz="1300" dirty="0">
                <a:latin typeface="+mj-lt"/>
              </a:rPr>
              <a:t>Responsible for creation of master data entities business views </a:t>
            </a:r>
          </a:p>
          <a:p>
            <a:pPr marL="188913" indent="-188913">
              <a:spcBef>
                <a:spcPts val="100"/>
              </a:spcBef>
            </a:pPr>
            <a:r>
              <a:rPr lang="en-US" sz="1300" dirty="0">
                <a:latin typeface="+mj-lt"/>
              </a:rPr>
              <a:t>Works with client’s data management group</a:t>
            </a:r>
          </a:p>
          <a:p>
            <a:pPr marL="188913" indent="-188913">
              <a:spcBef>
                <a:spcPts val="100"/>
              </a:spcBef>
            </a:pPr>
            <a:r>
              <a:rPr lang="en-US" sz="1300" dirty="0">
                <a:latin typeface="+mj-lt"/>
              </a:rPr>
              <a:t>Provides analysis for matching, quality and standardization rules of legacy enterprise master data</a:t>
            </a:r>
          </a:p>
        </p:txBody>
      </p:sp>
      <p:sp>
        <p:nvSpPr>
          <p:cNvPr id="39" name="TextBox 38">
            <a:extLst>
              <a:ext uri="{FF2B5EF4-FFF2-40B4-BE49-F238E27FC236}">
                <a16:creationId xmlns:a16="http://schemas.microsoft.com/office/drawing/2014/main" xmlns="" id="{DB821DDD-0C1F-4A6B-A5C4-A5BCA43B2A5C}"/>
              </a:ext>
            </a:extLst>
          </p:cNvPr>
          <p:cNvSpPr txBox="1">
            <a:spLocks noChangeArrowheads="1"/>
          </p:cNvSpPr>
          <p:nvPr/>
        </p:nvSpPr>
        <p:spPr bwMode="gray">
          <a:xfrm>
            <a:off x="420387" y="4228231"/>
            <a:ext cx="1839866"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MDM Lead </a:t>
            </a:r>
          </a:p>
        </p:txBody>
      </p:sp>
      <p:sp>
        <p:nvSpPr>
          <p:cNvPr id="40" name="TextBox 39">
            <a:extLst>
              <a:ext uri="{FF2B5EF4-FFF2-40B4-BE49-F238E27FC236}">
                <a16:creationId xmlns:a16="http://schemas.microsoft.com/office/drawing/2014/main" xmlns="" id="{881E140C-05F4-4901-9A69-32226DB69C78}"/>
              </a:ext>
            </a:extLst>
          </p:cNvPr>
          <p:cNvSpPr txBox="1"/>
          <p:nvPr/>
        </p:nvSpPr>
        <p:spPr>
          <a:xfrm>
            <a:off x="2413716" y="4228228"/>
            <a:ext cx="9151751" cy="838691"/>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Highly experienced in MDM implementations</a:t>
            </a:r>
          </a:p>
          <a:p>
            <a:pPr marL="188913" indent="-188913">
              <a:spcBef>
                <a:spcPts val="100"/>
              </a:spcBef>
            </a:pPr>
            <a:r>
              <a:rPr lang="en-US" sz="1300" dirty="0">
                <a:latin typeface="+mj-lt"/>
              </a:rPr>
              <a:t>Establish overall implementation view, identify major system interfaces and development of reusable modules</a:t>
            </a:r>
          </a:p>
          <a:p>
            <a:pPr marL="188913" indent="-188913">
              <a:spcBef>
                <a:spcPts val="100"/>
              </a:spcBef>
            </a:pPr>
            <a:r>
              <a:rPr lang="en-US" sz="1300" dirty="0">
                <a:latin typeface="+mj-lt"/>
              </a:rPr>
              <a:t>Highly knowledgeable with MDM services, data model &amp; technical features</a:t>
            </a:r>
          </a:p>
          <a:p>
            <a:pPr marL="188913" indent="-188913">
              <a:spcBef>
                <a:spcPts val="100"/>
              </a:spcBef>
            </a:pPr>
            <a:r>
              <a:rPr lang="en-US" sz="1300" dirty="0">
                <a:latin typeface="+mj-lt"/>
              </a:rPr>
              <a:t>Highly Skilled in tuning matching algorithms</a:t>
            </a:r>
          </a:p>
        </p:txBody>
      </p:sp>
      <p:sp>
        <p:nvSpPr>
          <p:cNvPr id="42" name="TextBox 41">
            <a:extLst>
              <a:ext uri="{FF2B5EF4-FFF2-40B4-BE49-F238E27FC236}">
                <a16:creationId xmlns:a16="http://schemas.microsoft.com/office/drawing/2014/main" xmlns="" id="{3E13D78F-2BAB-4FD9-AFAA-C3780F6552F0}"/>
              </a:ext>
            </a:extLst>
          </p:cNvPr>
          <p:cNvSpPr txBox="1">
            <a:spLocks noChangeArrowheads="1"/>
          </p:cNvSpPr>
          <p:nvPr/>
        </p:nvSpPr>
        <p:spPr bwMode="gray">
          <a:xfrm>
            <a:off x="420387" y="5263854"/>
            <a:ext cx="1839866"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MDM Developer</a:t>
            </a:r>
          </a:p>
        </p:txBody>
      </p:sp>
      <p:sp>
        <p:nvSpPr>
          <p:cNvPr id="43" name="TextBox 42">
            <a:extLst>
              <a:ext uri="{FF2B5EF4-FFF2-40B4-BE49-F238E27FC236}">
                <a16:creationId xmlns:a16="http://schemas.microsoft.com/office/drawing/2014/main" xmlns="" id="{11143D72-C2F8-4B09-B171-DF37BF45B7F5}"/>
              </a:ext>
            </a:extLst>
          </p:cNvPr>
          <p:cNvSpPr txBox="1"/>
          <p:nvPr/>
        </p:nvSpPr>
        <p:spPr>
          <a:xfrm>
            <a:off x="2413716" y="5263850"/>
            <a:ext cx="9151751" cy="838691"/>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Hands-on experience with MDM implementations</a:t>
            </a:r>
          </a:p>
          <a:p>
            <a:pPr marL="188913" indent="-188913">
              <a:spcBef>
                <a:spcPts val="100"/>
              </a:spcBef>
            </a:pPr>
            <a:r>
              <a:rPr lang="en-US" sz="1300" dirty="0">
                <a:latin typeface="+mj-lt"/>
              </a:rPr>
              <a:t>Responsible for build, tuning and testing of customized MDM applications</a:t>
            </a:r>
          </a:p>
          <a:p>
            <a:pPr marL="188913" indent="-188913">
              <a:spcBef>
                <a:spcPts val="100"/>
              </a:spcBef>
            </a:pPr>
            <a:r>
              <a:rPr lang="en-US" sz="1300" dirty="0">
                <a:latin typeface="+mj-lt"/>
              </a:rPr>
              <a:t>Ability to resolve coding and other integration issues</a:t>
            </a:r>
          </a:p>
          <a:p>
            <a:pPr marL="188913" indent="-188913">
              <a:spcBef>
                <a:spcPts val="100"/>
              </a:spcBef>
            </a:pPr>
            <a:r>
              <a:rPr lang="en-US" sz="1300" dirty="0">
                <a:latin typeface="+mj-lt"/>
              </a:rPr>
              <a:t>Provides documentations where applicable</a:t>
            </a:r>
          </a:p>
        </p:txBody>
      </p:sp>
      <p:cxnSp>
        <p:nvCxnSpPr>
          <p:cNvPr id="44" name="Straight Connector 43">
            <a:extLst>
              <a:ext uri="{FF2B5EF4-FFF2-40B4-BE49-F238E27FC236}">
                <a16:creationId xmlns:a16="http://schemas.microsoft.com/office/drawing/2014/main" xmlns="" id="{E20F18C1-8A3B-48F7-9B8E-80411E886AD1}"/>
              </a:ext>
            </a:extLst>
          </p:cNvPr>
          <p:cNvCxnSpPr>
            <a:cxnSpLocks/>
          </p:cNvCxnSpPr>
          <p:nvPr/>
        </p:nvCxnSpPr>
        <p:spPr>
          <a:xfrm>
            <a:off x="2413716" y="3094142"/>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A3DEAC41-64E7-427D-9F78-3281E7A3BC34}"/>
              </a:ext>
            </a:extLst>
          </p:cNvPr>
          <p:cNvCxnSpPr>
            <a:cxnSpLocks/>
          </p:cNvCxnSpPr>
          <p:nvPr/>
        </p:nvCxnSpPr>
        <p:spPr>
          <a:xfrm>
            <a:off x="2413716" y="2271400"/>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EF3474F-AE0A-44D8-B947-3474D2533894}"/>
              </a:ext>
            </a:extLst>
          </p:cNvPr>
          <p:cNvCxnSpPr>
            <a:cxnSpLocks/>
          </p:cNvCxnSpPr>
          <p:nvPr/>
        </p:nvCxnSpPr>
        <p:spPr>
          <a:xfrm>
            <a:off x="2413716" y="5165384"/>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AD0DF644-251A-447D-B9BA-FDE91A007A47}"/>
              </a:ext>
            </a:extLst>
          </p:cNvPr>
          <p:cNvCxnSpPr>
            <a:cxnSpLocks/>
          </p:cNvCxnSpPr>
          <p:nvPr/>
        </p:nvCxnSpPr>
        <p:spPr>
          <a:xfrm>
            <a:off x="2413716" y="4129763"/>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573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BBC96D1-92F3-4A3E-8060-A1BFCB5289FE}"/>
              </a:ext>
            </a:extLst>
          </p:cNvPr>
          <p:cNvSpPr>
            <a:spLocks noGrp="1"/>
          </p:cNvSpPr>
          <p:nvPr>
            <p:ph type="body" sz="quarter" idx="11"/>
          </p:nvPr>
        </p:nvSpPr>
        <p:spPr/>
        <p:txBody>
          <a:bodyPr/>
          <a:lstStyle/>
          <a:p>
            <a:r>
              <a:rPr lang="en-IN" dirty="0"/>
              <a:t>Appendix</a:t>
            </a:r>
          </a:p>
        </p:txBody>
      </p:sp>
      <p:sp>
        <p:nvSpPr>
          <p:cNvPr id="19" name="TextBox 18">
            <a:extLst>
              <a:ext uri="{FF2B5EF4-FFF2-40B4-BE49-F238E27FC236}">
                <a16:creationId xmlns:a16="http://schemas.microsoft.com/office/drawing/2014/main" xmlns="" id="{3B5A4A12-C458-4935-B70E-23A16083BD68}"/>
              </a:ext>
            </a:extLst>
          </p:cNvPr>
          <p:cNvSpPr txBox="1">
            <a:spLocks noChangeArrowheads="1"/>
          </p:cNvSpPr>
          <p:nvPr/>
        </p:nvSpPr>
        <p:spPr bwMode="gray">
          <a:xfrm>
            <a:off x="420385" y="906780"/>
            <a:ext cx="1841013"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Role</a:t>
            </a:r>
          </a:p>
        </p:txBody>
      </p:sp>
      <p:grpSp>
        <p:nvGrpSpPr>
          <p:cNvPr id="13" name="Group 12">
            <a:extLst>
              <a:ext uri="{FF2B5EF4-FFF2-40B4-BE49-F238E27FC236}">
                <a16:creationId xmlns:a16="http://schemas.microsoft.com/office/drawing/2014/main" xmlns="" id="{889E9786-B231-4382-B987-AE7407A367E6}"/>
              </a:ext>
            </a:extLst>
          </p:cNvPr>
          <p:cNvGrpSpPr/>
          <p:nvPr/>
        </p:nvGrpSpPr>
        <p:grpSpPr>
          <a:xfrm>
            <a:off x="420387" y="1334244"/>
            <a:ext cx="11152020" cy="3187221"/>
            <a:chOff x="420387" y="1334244"/>
            <a:chExt cx="11152020" cy="3187221"/>
          </a:xfrm>
        </p:grpSpPr>
        <p:grpSp>
          <p:nvGrpSpPr>
            <p:cNvPr id="12" name="Group 11">
              <a:extLst>
                <a:ext uri="{FF2B5EF4-FFF2-40B4-BE49-F238E27FC236}">
                  <a16:creationId xmlns:a16="http://schemas.microsoft.com/office/drawing/2014/main" xmlns="" id="{92C430B5-7AFE-4FED-9EB6-264BC3F11475}"/>
                </a:ext>
              </a:extLst>
            </p:cNvPr>
            <p:cNvGrpSpPr/>
            <p:nvPr/>
          </p:nvGrpSpPr>
          <p:grpSpPr>
            <a:xfrm>
              <a:off x="420387" y="1334244"/>
              <a:ext cx="11152020" cy="2179592"/>
              <a:chOff x="420387" y="1334244"/>
              <a:chExt cx="11152020" cy="2179592"/>
            </a:xfrm>
          </p:grpSpPr>
          <p:grpSp>
            <p:nvGrpSpPr>
              <p:cNvPr id="11" name="Group 10">
                <a:extLst>
                  <a:ext uri="{FF2B5EF4-FFF2-40B4-BE49-F238E27FC236}">
                    <a16:creationId xmlns:a16="http://schemas.microsoft.com/office/drawing/2014/main" xmlns="" id="{5FA65750-146E-47F6-A480-A87A9C733F52}"/>
                  </a:ext>
                </a:extLst>
              </p:cNvPr>
              <p:cNvGrpSpPr/>
              <p:nvPr/>
            </p:nvGrpSpPr>
            <p:grpSpPr>
              <a:xfrm>
                <a:off x="420387" y="1334244"/>
                <a:ext cx="11152020" cy="1384842"/>
                <a:chOff x="420387" y="1334244"/>
                <a:chExt cx="11152020" cy="1384842"/>
              </a:xfrm>
            </p:grpSpPr>
            <p:grpSp>
              <p:nvGrpSpPr>
                <p:cNvPr id="10" name="Group 9">
                  <a:extLst>
                    <a:ext uri="{FF2B5EF4-FFF2-40B4-BE49-F238E27FC236}">
                      <a16:creationId xmlns:a16="http://schemas.microsoft.com/office/drawing/2014/main" xmlns="" id="{E124A2C3-FECC-4649-8FC5-7F65A3921E09}"/>
                    </a:ext>
                  </a:extLst>
                </p:cNvPr>
                <p:cNvGrpSpPr/>
                <p:nvPr/>
              </p:nvGrpSpPr>
              <p:grpSpPr>
                <a:xfrm>
                  <a:off x="420387" y="1334244"/>
                  <a:ext cx="11152020" cy="590092"/>
                  <a:chOff x="420387" y="1334244"/>
                  <a:chExt cx="11152020" cy="590092"/>
                </a:xfrm>
              </p:grpSpPr>
              <p:sp>
                <p:nvSpPr>
                  <p:cNvPr id="24" name="TextBox 23">
                    <a:extLst>
                      <a:ext uri="{FF2B5EF4-FFF2-40B4-BE49-F238E27FC236}">
                        <a16:creationId xmlns:a16="http://schemas.microsoft.com/office/drawing/2014/main" xmlns="" id="{F1009D1B-04AD-4427-9295-1B71FFFB7A51}"/>
                      </a:ext>
                    </a:extLst>
                  </p:cNvPr>
                  <p:cNvSpPr txBox="1">
                    <a:spLocks noChangeArrowheads="1"/>
                  </p:cNvSpPr>
                  <p:nvPr/>
                </p:nvSpPr>
                <p:spPr bwMode="gray">
                  <a:xfrm>
                    <a:off x="420387" y="1334244"/>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Build Engineer</a:t>
                    </a:r>
                  </a:p>
                </p:txBody>
              </p:sp>
              <p:sp>
                <p:nvSpPr>
                  <p:cNvPr id="26" name="TextBox 25">
                    <a:extLst>
                      <a:ext uri="{FF2B5EF4-FFF2-40B4-BE49-F238E27FC236}">
                        <a16:creationId xmlns:a16="http://schemas.microsoft.com/office/drawing/2014/main" xmlns="" id="{AC3BCDE1-808F-42E2-825E-D57FEC684482}"/>
                      </a:ext>
                    </a:extLst>
                  </p:cNvPr>
                  <p:cNvSpPr txBox="1"/>
                  <p:nvPr/>
                </p:nvSpPr>
                <p:spPr>
                  <a:xfrm>
                    <a:off x="2414958" y="1422823"/>
                    <a:ext cx="9157449" cy="412934"/>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with release management and related processes. </a:t>
                    </a:r>
                  </a:p>
                  <a:p>
                    <a:pPr marL="188913" indent="-188913">
                      <a:spcBef>
                        <a:spcPts val="100"/>
                      </a:spcBef>
                    </a:pPr>
                    <a:r>
                      <a:rPr lang="en-US" sz="1300" dirty="0">
                        <a:latin typeface="+mj-lt"/>
                      </a:rPr>
                      <a:t>Works with development and test teams to provide builds for project deliveries</a:t>
                    </a:r>
                  </a:p>
                </p:txBody>
              </p:sp>
            </p:grpSp>
            <p:sp>
              <p:nvSpPr>
                <p:cNvPr id="29" name="TextBox 28">
                  <a:extLst>
                    <a:ext uri="{FF2B5EF4-FFF2-40B4-BE49-F238E27FC236}">
                      <a16:creationId xmlns:a16="http://schemas.microsoft.com/office/drawing/2014/main" xmlns="" id="{66DA2DA2-5EDC-4459-B529-6FCEDD5B3806}"/>
                    </a:ext>
                  </a:extLst>
                </p:cNvPr>
                <p:cNvSpPr txBox="1">
                  <a:spLocks noChangeArrowheads="1"/>
                </p:cNvSpPr>
                <p:nvPr/>
              </p:nvSpPr>
              <p:spPr bwMode="gray">
                <a:xfrm>
                  <a:off x="420387" y="2093275"/>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ETL Lead</a:t>
                  </a:r>
                </a:p>
              </p:txBody>
            </p:sp>
            <p:sp>
              <p:nvSpPr>
                <p:cNvPr id="32" name="TextBox 31">
                  <a:extLst>
                    <a:ext uri="{FF2B5EF4-FFF2-40B4-BE49-F238E27FC236}">
                      <a16:creationId xmlns:a16="http://schemas.microsoft.com/office/drawing/2014/main" xmlns="" id="{D2B473D2-C855-40B6-8B6E-8E127C6F0383}"/>
                    </a:ext>
                  </a:extLst>
                </p:cNvPr>
                <p:cNvSpPr txBox="1"/>
                <p:nvPr/>
              </p:nvSpPr>
              <p:spPr>
                <a:xfrm>
                  <a:off x="2414958" y="2093274"/>
                  <a:ext cx="9157449" cy="625812"/>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Highly experienced with ETL implementation and data quality process</a:t>
                  </a:r>
                </a:p>
                <a:p>
                  <a:pPr marL="188913" indent="-188913">
                    <a:spcBef>
                      <a:spcPts val="100"/>
                    </a:spcBef>
                  </a:pPr>
                  <a:r>
                    <a:rPr lang="en-US" sz="1300" dirty="0">
                      <a:latin typeface="+mj-lt"/>
                    </a:rPr>
                    <a:t>Experienced with ETL tools like DataStage, Informatica</a:t>
                  </a:r>
                </a:p>
                <a:p>
                  <a:pPr marL="188913" indent="-188913">
                    <a:spcBef>
                      <a:spcPts val="100"/>
                    </a:spcBef>
                  </a:pPr>
                  <a:r>
                    <a:rPr lang="en-US" sz="1300" dirty="0">
                      <a:latin typeface="+mj-lt"/>
                    </a:rPr>
                    <a:t>Highly knowledgeable  with MDM data model and MDM physical layer constraints</a:t>
                  </a:r>
                </a:p>
              </p:txBody>
            </p:sp>
          </p:grpSp>
          <p:sp>
            <p:nvSpPr>
              <p:cNvPr id="38" name="TextBox 37">
                <a:extLst>
                  <a:ext uri="{FF2B5EF4-FFF2-40B4-BE49-F238E27FC236}">
                    <a16:creationId xmlns:a16="http://schemas.microsoft.com/office/drawing/2014/main" xmlns="" id="{4B22A7E7-393D-4AAF-8DE0-AE873226E2B8}"/>
                  </a:ext>
                </a:extLst>
              </p:cNvPr>
              <p:cNvSpPr txBox="1">
                <a:spLocks noChangeArrowheads="1"/>
              </p:cNvSpPr>
              <p:nvPr/>
            </p:nvSpPr>
            <p:spPr bwMode="gray">
              <a:xfrm>
                <a:off x="420387" y="2888026"/>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ETL Developer</a:t>
                </a:r>
              </a:p>
            </p:txBody>
          </p:sp>
          <p:sp>
            <p:nvSpPr>
              <p:cNvPr id="41" name="TextBox 40">
                <a:extLst>
                  <a:ext uri="{FF2B5EF4-FFF2-40B4-BE49-F238E27FC236}">
                    <a16:creationId xmlns:a16="http://schemas.microsoft.com/office/drawing/2014/main" xmlns="" id="{ACC01300-6DB9-42BB-A46D-D7A1C69C3918}"/>
                  </a:ext>
                </a:extLst>
              </p:cNvPr>
              <p:cNvSpPr txBox="1"/>
              <p:nvPr/>
            </p:nvSpPr>
            <p:spPr>
              <a:xfrm>
                <a:off x="2414958" y="2888024"/>
                <a:ext cx="9157449" cy="625812"/>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with ETL implementation and data quality process</a:t>
                </a:r>
              </a:p>
              <a:p>
                <a:pPr marL="188913" indent="-188913">
                  <a:spcBef>
                    <a:spcPts val="100"/>
                  </a:spcBef>
                </a:pPr>
                <a:r>
                  <a:rPr lang="en-US" sz="1300" dirty="0">
                    <a:latin typeface="+mj-lt"/>
                  </a:rPr>
                  <a:t>Experienced with ETL tools like IIS – DataStage, Informatica</a:t>
                </a:r>
              </a:p>
              <a:p>
                <a:pPr marL="188913" indent="-188913">
                  <a:spcBef>
                    <a:spcPts val="100"/>
                  </a:spcBef>
                </a:pPr>
                <a:r>
                  <a:rPr lang="en-US" sz="1300" dirty="0">
                    <a:latin typeface="+mj-lt"/>
                  </a:rPr>
                  <a:t>Good understanding of MDM data model and MDM physical layer constraints</a:t>
                </a:r>
              </a:p>
            </p:txBody>
          </p:sp>
        </p:grpSp>
        <p:sp>
          <p:nvSpPr>
            <p:cNvPr id="49" name="TextBox 48">
              <a:extLst>
                <a:ext uri="{FF2B5EF4-FFF2-40B4-BE49-F238E27FC236}">
                  <a16:creationId xmlns:a16="http://schemas.microsoft.com/office/drawing/2014/main" xmlns="" id="{33C1A16A-3CB6-4DF4-8829-B4BFB8202B43}"/>
                </a:ext>
              </a:extLst>
            </p:cNvPr>
            <p:cNvSpPr txBox="1">
              <a:spLocks noChangeArrowheads="1"/>
            </p:cNvSpPr>
            <p:nvPr/>
          </p:nvSpPr>
          <p:spPr bwMode="gray">
            <a:xfrm>
              <a:off x="420387" y="3807073"/>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QA Lead</a:t>
              </a:r>
            </a:p>
          </p:txBody>
        </p:sp>
        <p:sp>
          <p:nvSpPr>
            <p:cNvPr id="50" name="TextBox 49">
              <a:extLst>
                <a:ext uri="{FF2B5EF4-FFF2-40B4-BE49-F238E27FC236}">
                  <a16:creationId xmlns:a16="http://schemas.microsoft.com/office/drawing/2014/main" xmlns="" id="{E9EDB562-191F-4FA5-85AE-C1CC8892B283}"/>
                </a:ext>
              </a:extLst>
            </p:cNvPr>
            <p:cNvSpPr txBox="1"/>
            <p:nvPr/>
          </p:nvSpPr>
          <p:spPr>
            <a:xfrm>
              <a:off x="2414958" y="3682774"/>
              <a:ext cx="9157449" cy="838691"/>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in QA strategy, Planning Test cases and executions and running UATs </a:t>
              </a:r>
            </a:p>
            <a:p>
              <a:pPr marL="188913" indent="-188913">
                <a:spcBef>
                  <a:spcPts val="100"/>
                </a:spcBef>
              </a:pPr>
              <a:r>
                <a:rPr lang="en-US" sz="1300" dirty="0">
                  <a:latin typeface="+mj-lt"/>
                </a:rPr>
                <a:t>Expert in developing and executing MDM test cases</a:t>
              </a:r>
            </a:p>
            <a:p>
              <a:pPr marL="188913" indent="-188913">
                <a:spcBef>
                  <a:spcPts val="100"/>
                </a:spcBef>
              </a:pPr>
              <a:r>
                <a:rPr lang="en-US" sz="1300" dirty="0">
                  <a:latin typeface="+mj-lt"/>
                </a:rPr>
                <a:t>Experienced in SOA testing methodology</a:t>
              </a:r>
            </a:p>
            <a:p>
              <a:pPr marL="188913" indent="-188913">
                <a:spcBef>
                  <a:spcPts val="100"/>
                </a:spcBef>
              </a:pPr>
              <a:r>
                <a:rPr lang="en-US" sz="1300" dirty="0">
                  <a:latin typeface="+mj-lt"/>
                </a:rPr>
                <a:t>Extensive experience with test tools and test result analysis</a:t>
              </a:r>
            </a:p>
          </p:txBody>
        </p:sp>
      </p:grpSp>
      <p:grpSp>
        <p:nvGrpSpPr>
          <p:cNvPr id="15" name="Group 14">
            <a:extLst>
              <a:ext uri="{FF2B5EF4-FFF2-40B4-BE49-F238E27FC236}">
                <a16:creationId xmlns:a16="http://schemas.microsoft.com/office/drawing/2014/main" xmlns="" id="{12D3FF0B-50A6-4A7A-BA29-4164E646F6BE}"/>
              </a:ext>
            </a:extLst>
          </p:cNvPr>
          <p:cNvGrpSpPr/>
          <p:nvPr/>
        </p:nvGrpSpPr>
        <p:grpSpPr>
          <a:xfrm>
            <a:off x="420387" y="5485151"/>
            <a:ext cx="11152020" cy="590092"/>
            <a:chOff x="420387" y="5485151"/>
            <a:chExt cx="11152020" cy="590092"/>
          </a:xfrm>
        </p:grpSpPr>
        <p:sp>
          <p:nvSpPr>
            <p:cNvPr id="52" name="TextBox 51">
              <a:extLst>
                <a:ext uri="{FF2B5EF4-FFF2-40B4-BE49-F238E27FC236}">
                  <a16:creationId xmlns:a16="http://schemas.microsoft.com/office/drawing/2014/main" xmlns="" id="{1D5CAD8A-F5BA-4B9C-A12D-BA88DBEBAF9E}"/>
                </a:ext>
              </a:extLst>
            </p:cNvPr>
            <p:cNvSpPr txBox="1">
              <a:spLocks noChangeArrowheads="1"/>
            </p:cNvSpPr>
            <p:nvPr/>
          </p:nvSpPr>
          <p:spPr bwMode="gray">
            <a:xfrm>
              <a:off x="420387" y="5485151"/>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Project Manager</a:t>
              </a:r>
            </a:p>
          </p:txBody>
        </p:sp>
        <p:sp>
          <p:nvSpPr>
            <p:cNvPr id="53" name="TextBox 52">
              <a:extLst>
                <a:ext uri="{FF2B5EF4-FFF2-40B4-BE49-F238E27FC236}">
                  <a16:creationId xmlns:a16="http://schemas.microsoft.com/office/drawing/2014/main" xmlns="" id="{CD9B429E-A8A1-400A-954C-E89711A6D2D7}"/>
                </a:ext>
              </a:extLst>
            </p:cNvPr>
            <p:cNvSpPr txBox="1"/>
            <p:nvPr/>
          </p:nvSpPr>
          <p:spPr>
            <a:xfrm>
              <a:off x="2414958" y="5573730"/>
              <a:ext cx="9157449" cy="412934"/>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Accountable for successful MDM solution delivery</a:t>
              </a:r>
            </a:p>
            <a:p>
              <a:pPr marL="188913" indent="-188913">
                <a:spcBef>
                  <a:spcPts val="100"/>
                </a:spcBef>
              </a:pPr>
              <a:r>
                <a:rPr lang="en-US" sz="1300" dirty="0">
                  <a:latin typeface="+mj-lt"/>
                </a:rPr>
                <a:t>Works with Clients Project manager to manage project cycle</a:t>
              </a:r>
            </a:p>
          </p:txBody>
        </p:sp>
      </p:grpSp>
      <p:cxnSp>
        <p:nvCxnSpPr>
          <p:cNvPr id="54" name="Straight Connector 53">
            <a:extLst>
              <a:ext uri="{FF2B5EF4-FFF2-40B4-BE49-F238E27FC236}">
                <a16:creationId xmlns:a16="http://schemas.microsoft.com/office/drawing/2014/main" xmlns="" id="{A8925E84-DCBC-4CFE-AC0B-CBBD4D623CA0}"/>
              </a:ext>
            </a:extLst>
          </p:cNvPr>
          <p:cNvCxnSpPr>
            <a:cxnSpLocks/>
          </p:cNvCxnSpPr>
          <p:nvPr/>
        </p:nvCxnSpPr>
        <p:spPr>
          <a:xfrm>
            <a:off x="2429656" y="2803555"/>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655DDBCC-6104-4A02-A2CE-1589F6E094CC}"/>
              </a:ext>
            </a:extLst>
          </p:cNvPr>
          <p:cNvCxnSpPr>
            <a:cxnSpLocks/>
          </p:cNvCxnSpPr>
          <p:nvPr/>
        </p:nvCxnSpPr>
        <p:spPr>
          <a:xfrm>
            <a:off x="2429656" y="2008805"/>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BED0DA16-8FA8-4525-9371-EADB4FF9471A}"/>
              </a:ext>
            </a:extLst>
          </p:cNvPr>
          <p:cNvCxnSpPr>
            <a:cxnSpLocks/>
          </p:cNvCxnSpPr>
          <p:nvPr/>
        </p:nvCxnSpPr>
        <p:spPr>
          <a:xfrm>
            <a:off x="2429656" y="5430664"/>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E32E3BB7-F083-49FE-96F0-EDE32C09434C}"/>
              </a:ext>
            </a:extLst>
          </p:cNvPr>
          <p:cNvCxnSpPr>
            <a:cxnSpLocks/>
          </p:cNvCxnSpPr>
          <p:nvPr/>
        </p:nvCxnSpPr>
        <p:spPr>
          <a:xfrm>
            <a:off x="2429656" y="3628285"/>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50FF63B4-F964-485E-9C3F-EADEC013F640}"/>
              </a:ext>
            </a:extLst>
          </p:cNvPr>
          <p:cNvGrpSpPr/>
          <p:nvPr/>
        </p:nvGrpSpPr>
        <p:grpSpPr>
          <a:xfrm>
            <a:off x="420387" y="4690403"/>
            <a:ext cx="11152020" cy="625812"/>
            <a:chOff x="420387" y="4690403"/>
            <a:chExt cx="11152020" cy="625812"/>
          </a:xfrm>
        </p:grpSpPr>
        <p:sp>
          <p:nvSpPr>
            <p:cNvPr id="59" name="TextBox 58">
              <a:extLst>
                <a:ext uri="{FF2B5EF4-FFF2-40B4-BE49-F238E27FC236}">
                  <a16:creationId xmlns:a16="http://schemas.microsoft.com/office/drawing/2014/main" xmlns="" id="{47FCF010-07B9-413B-A461-31A196A6E1EA}"/>
                </a:ext>
              </a:extLst>
            </p:cNvPr>
            <p:cNvSpPr txBox="1">
              <a:spLocks noChangeArrowheads="1"/>
            </p:cNvSpPr>
            <p:nvPr/>
          </p:nvSpPr>
          <p:spPr bwMode="gray">
            <a:xfrm>
              <a:off x="420387" y="4690407"/>
              <a:ext cx="1841012"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QA Tester</a:t>
              </a:r>
            </a:p>
          </p:txBody>
        </p:sp>
        <p:sp>
          <p:nvSpPr>
            <p:cNvPr id="60" name="TextBox 59">
              <a:extLst>
                <a:ext uri="{FF2B5EF4-FFF2-40B4-BE49-F238E27FC236}">
                  <a16:creationId xmlns:a16="http://schemas.microsoft.com/office/drawing/2014/main" xmlns="" id="{CBF21DE1-329A-48C4-B3D0-CCFC0936A3FB}"/>
                </a:ext>
              </a:extLst>
            </p:cNvPr>
            <p:cNvSpPr txBox="1"/>
            <p:nvPr/>
          </p:nvSpPr>
          <p:spPr>
            <a:xfrm>
              <a:off x="2414958" y="4690403"/>
              <a:ext cx="9157449" cy="625812"/>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in developing and executing MDM test cases</a:t>
              </a:r>
            </a:p>
            <a:p>
              <a:pPr marL="188913" indent="-188913">
                <a:spcBef>
                  <a:spcPts val="100"/>
                </a:spcBef>
              </a:pPr>
              <a:r>
                <a:rPr lang="en-US" sz="1300" dirty="0">
                  <a:latin typeface="+mj-lt"/>
                </a:rPr>
                <a:t>Experienced in SOA testing methodology</a:t>
              </a:r>
            </a:p>
            <a:p>
              <a:pPr marL="188913" indent="-188913">
                <a:spcBef>
                  <a:spcPts val="100"/>
                </a:spcBef>
              </a:pPr>
              <a:r>
                <a:rPr lang="en-US" sz="1300" dirty="0">
                  <a:latin typeface="+mj-lt"/>
                </a:rPr>
                <a:t>Hands-on experience with test tools and test result analysis</a:t>
              </a:r>
            </a:p>
          </p:txBody>
        </p:sp>
      </p:grpSp>
      <p:cxnSp>
        <p:nvCxnSpPr>
          <p:cNvPr id="61" name="Straight Connector 60">
            <a:extLst>
              <a:ext uri="{FF2B5EF4-FFF2-40B4-BE49-F238E27FC236}">
                <a16:creationId xmlns:a16="http://schemas.microsoft.com/office/drawing/2014/main" xmlns="" id="{9CEED5E9-8E7F-4045-9006-09E9788226F4}"/>
              </a:ext>
            </a:extLst>
          </p:cNvPr>
          <p:cNvCxnSpPr>
            <a:cxnSpLocks/>
          </p:cNvCxnSpPr>
          <p:nvPr/>
        </p:nvCxnSpPr>
        <p:spPr>
          <a:xfrm>
            <a:off x="2429656" y="4605934"/>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A42D3060-78CC-450F-B740-64B446B1E2CA}"/>
              </a:ext>
            </a:extLst>
          </p:cNvPr>
          <p:cNvSpPr txBox="1">
            <a:spLocks noChangeArrowheads="1"/>
          </p:cNvSpPr>
          <p:nvPr/>
        </p:nvSpPr>
        <p:spPr bwMode="gray">
          <a:xfrm>
            <a:off x="2461689" y="906780"/>
            <a:ext cx="9151751"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Responsibilities </a:t>
            </a:r>
          </a:p>
        </p:txBody>
      </p:sp>
    </p:spTree>
    <p:extLst>
      <p:ext uri="{BB962C8B-B14F-4D97-AF65-F5344CB8AC3E}">
        <p14:creationId xmlns:p14="http://schemas.microsoft.com/office/powerpoint/2010/main" val="2280245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BBC96D1-92F3-4A3E-8060-A1BFCB5289FE}"/>
              </a:ext>
            </a:extLst>
          </p:cNvPr>
          <p:cNvSpPr>
            <a:spLocks noGrp="1"/>
          </p:cNvSpPr>
          <p:nvPr>
            <p:ph type="body" sz="quarter" idx="11"/>
          </p:nvPr>
        </p:nvSpPr>
        <p:spPr/>
        <p:txBody>
          <a:bodyPr/>
          <a:lstStyle/>
          <a:p>
            <a:r>
              <a:rPr lang="en-IN" dirty="0"/>
              <a:t>Appendix</a:t>
            </a:r>
          </a:p>
        </p:txBody>
      </p:sp>
      <p:sp>
        <p:nvSpPr>
          <p:cNvPr id="19" name="TextBox 18">
            <a:extLst>
              <a:ext uri="{FF2B5EF4-FFF2-40B4-BE49-F238E27FC236}">
                <a16:creationId xmlns:a16="http://schemas.microsoft.com/office/drawing/2014/main" xmlns="" id="{3B5A4A12-C458-4935-B70E-23A16083BD68}"/>
              </a:ext>
            </a:extLst>
          </p:cNvPr>
          <p:cNvSpPr txBox="1">
            <a:spLocks noChangeArrowheads="1"/>
          </p:cNvSpPr>
          <p:nvPr/>
        </p:nvSpPr>
        <p:spPr bwMode="gray">
          <a:xfrm>
            <a:off x="420385" y="906780"/>
            <a:ext cx="1841013"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Role</a:t>
            </a:r>
          </a:p>
        </p:txBody>
      </p:sp>
      <p:sp>
        <p:nvSpPr>
          <p:cNvPr id="63" name="TextBox 62">
            <a:extLst>
              <a:ext uri="{FF2B5EF4-FFF2-40B4-BE49-F238E27FC236}">
                <a16:creationId xmlns:a16="http://schemas.microsoft.com/office/drawing/2014/main" xmlns="" id="{A42D3060-78CC-450F-B740-64B446B1E2CA}"/>
              </a:ext>
            </a:extLst>
          </p:cNvPr>
          <p:cNvSpPr txBox="1">
            <a:spLocks noChangeArrowheads="1"/>
          </p:cNvSpPr>
          <p:nvPr/>
        </p:nvSpPr>
        <p:spPr bwMode="gray">
          <a:xfrm>
            <a:off x="2461689" y="906780"/>
            <a:ext cx="9151751" cy="383654"/>
          </a:xfrm>
          <a:prstGeom prst="roundRect">
            <a:avLst>
              <a:gd name="adj" fmla="val 0"/>
            </a:avLst>
          </a:prstGeom>
          <a:noFill/>
          <a:ln w="9525">
            <a:noFill/>
            <a:miter lim="800000"/>
            <a:headEnd/>
            <a:tailEnd/>
          </a:ln>
          <a:effectLst/>
        </p:spPr>
        <p:txBody>
          <a:bodyPr lIns="0" tIns="91440" rIns="91440" bIns="91440" anchor="b"/>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r>
              <a:rPr lang="en-US" sz="1600" b="1" dirty="0">
                <a:solidFill>
                  <a:schemeClr val="bg2">
                    <a:lumMod val="25000"/>
                  </a:schemeClr>
                </a:solidFill>
                <a:latin typeface="+mj-lt"/>
              </a:rPr>
              <a:t>Responsibilities </a:t>
            </a:r>
          </a:p>
        </p:txBody>
      </p:sp>
      <p:grpSp>
        <p:nvGrpSpPr>
          <p:cNvPr id="6" name="Group 5">
            <a:extLst>
              <a:ext uri="{FF2B5EF4-FFF2-40B4-BE49-F238E27FC236}">
                <a16:creationId xmlns:a16="http://schemas.microsoft.com/office/drawing/2014/main" xmlns="" id="{27053651-43D8-444D-991C-FF085C9AA66C}"/>
              </a:ext>
            </a:extLst>
          </p:cNvPr>
          <p:cNvGrpSpPr/>
          <p:nvPr/>
        </p:nvGrpSpPr>
        <p:grpSpPr>
          <a:xfrm>
            <a:off x="420387" y="1334244"/>
            <a:ext cx="10851416" cy="1264449"/>
            <a:chOff x="420387" y="1334244"/>
            <a:chExt cx="10851416" cy="1264449"/>
          </a:xfrm>
        </p:grpSpPr>
        <p:sp>
          <p:nvSpPr>
            <p:cNvPr id="30" name="TextBox 29">
              <a:extLst>
                <a:ext uri="{FF2B5EF4-FFF2-40B4-BE49-F238E27FC236}">
                  <a16:creationId xmlns:a16="http://schemas.microsoft.com/office/drawing/2014/main" xmlns="" id="{4276EC40-D1B3-40B0-886C-0ECEEC06490B}"/>
                </a:ext>
              </a:extLst>
            </p:cNvPr>
            <p:cNvSpPr txBox="1">
              <a:spLocks noChangeArrowheads="1"/>
            </p:cNvSpPr>
            <p:nvPr/>
          </p:nvSpPr>
          <p:spPr bwMode="gray">
            <a:xfrm>
              <a:off x="420387" y="1671422"/>
              <a:ext cx="1791387"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Principal</a:t>
              </a:r>
            </a:p>
          </p:txBody>
        </p:sp>
        <p:sp>
          <p:nvSpPr>
            <p:cNvPr id="31" name="TextBox 30">
              <a:extLst>
                <a:ext uri="{FF2B5EF4-FFF2-40B4-BE49-F238E27FC236}">
                  <a16:creationId xmlns:a16="http://schemas.microsoft.com/office/drawing/2014/main" xmlns="" id="{8A19B4DA-86A6-4761-B655-341226A50DEC}"/>
                </a:ext>
              </a:extLst>
            </p:cNvPr>
            <p:cNvSpPr txBox="1"/>
            <p:nvPr/>
          </p:nvSpPr>
          <p:spPr>
            <a:xfrm>
              <a:off x="2361194" y="1334244"/>
              <a:ext cx="8910609" cy="1264449"/>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Overall accountability for the project</a:t>
              </a:r>
            </a:p>
            <a:p>
              <a:pPr marL="188913" indent="-188913">
                <a:spcBef>
                  <a:spcPts val="100"/>
                </a:spcBef>
              </a:pPr>
              <a:r>
                <a:rPr lang="en-US" sz="1300" dirty="0">
                  <a:latin typeface="+mj-lt"/>
                </a:rPr>
                <a:t>Liaises with client leadership and InfoTrellis leadership and delivery teams to steer the program</a:t>
              </a:r>
            </a:p>
            <a:p>
              <a:pPr marL="188913" indent="-188913">
                <a:spcBef>
                  <a:spcPts val="100"/>
                </a:spcBef>
              </a:pPr>
              <a:r>
                <a:rPr lang="en-US" sz="1300" dirty="0">
                  <a:latin typeface="+mj-lt"/>
                </a:rPr>
                <a:t>Client advocate within InfoTrellis</a:t>
              </a:r>
            </a:p>
            <a:p>
              <a:pPr marL="188913" indent="-188913">
                <a:spcBef>
                  <a:spcPts val="100"/>
                </a:spcBef>
              </a:pPr>
              <a:r>
                <a:rPr lang="en-US" sz="1300" dirty="0">
                  <a:latin typeface="+mj-lt"/>
                </a:rPr>
                <a:t>Initiates and Leads discussions on CRs and SOWs</a:t>
              </a:r>
            </a:p>
            <a:p>
              <a:pPr marL="188913" indent="-188913">
                <a:spcBef>
                  <a:spcPts val="100"/>
                </a:spcBef>
              </a:pPr>
              <a:r>
                <a:rPr lang="en-US" sz="1300" dirty="0">
                  <a:latin typeface="+mj-lt"/>
                </a:rPr>
                <a:t>1st point of escalation for any issues in the program</a:t>
              </a:r>
            </a:p>
            <a:p>
              <a:pPr marL="188913" indent="-188913">
                <a:spcBef>
                  <a:spcPts val="100"/>
                </a:spcBef>
              </a:pPr>
              <a:r>
                <a:rPr lang="en-US" sz="1300" dirty="0">
                  <a:latin typeface="+mj-lt"/>
                </a:rPr>
                <a:t>Very Experienced Delivery Manager</a:t>
              </a:r>
            </a:p>
          </p:txBody>
        </p:sp>
      </p:grpSp>
      <p:grpSp>
        <p:nvGrpSpPr>
          <p:cNvPr id="16" name="Group 15">
            <a:extLst>
              <a:ext uri="{FF2B5EF4-FFF2-40B4-BE49-F238E27FC236}">
                <a16:creationId xmlns:a16="http://schemas.microsoft.com/office/drawing/2014/main" xmlns="" id="{F1C47D1A-EE8A-4275-87AC-428C6338B67A}"/>
              </a:ext>
            </a:extLst>
          </p:cNvPr>
          <p:cNvGrpSpPr/>
          <p:nvPr/>
        </p:nvGrpSpPr>
        <p:grpSpPr>
          <a:xfrm>
            <a:off x="420387" y="2799290"/>
            <a:ext cx="10851416" cy="825867"/>
            <a:chOff x="420387" y="2799289"/>
            <a:chExt cx="10851416" cy="825867"/>
          </a:xfrm>
        </p:grpSpPr>
        <p:sp>
          <p:nvSpPr>
            <p:cNvPr id="34" name="TextBox 33">
              <a:extLst>
                <a:ext uri="{FF2B5EF4-FFF2-40B4-BE49-F238E27FC236}">
                  <a16:creationId xmlns:a16="http://schemas.microsoft.com/office/drawing/2014/main" xmlns="" id="{40FC6905-347A-41ED-A3EF-341A5362B712}"/>
                </a:ext>
              </a:extLst>
            </p:cNvPr>
            <p:cNvSpPr txBox="1">
              <a:spLocks noChangeArrowheads="1"/>
            </p:cNvSpPr>
            <p:nvPr/>
          </p:nvSpPr>
          <p:spPr bwMode="gray">
            <a:xfrm>
              <a:off x="420387" y="2917176"/>
              <a:ext cx="1791387"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ESB Lead</a:t>
              </a:r>
            </a:p>
          </p:txBody>
        </p:sp>
        <p:sp>
          <p:nvSpPr>
            <p:cNvPr id="35" name="TextBox 34">
              <a:extLst>
                <a:ext uri="{FF2B5EF4-FFF2-40B4-BE49-F238E27FC236}">
                  <a16:creationId xmlns:a16="http://schemas.microsoft.com/office/drawing/2014/main" xmlns="" id="{B7695C07-E8D6-44B0-9666-11EB307982E0}"/>
                </a:ext>
              </a:extLst>
            </p:cNvPr>
            <p:cNvSpPr txBox="1"/>
            <p:nvPr/>
          </p:nvSpPr>
          <p:spPr>
            <a:xfrm>
              <a:off x="2361194" y="2799289"/>
              <a:ext cx="8910609" cy="825867"/>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in Distributed Computing, Enterprise Application Integration (EAI), Service Oriented Architecture (SOA), Enterprise Service Bus (ESB)</a:t>
              </a:r>
            </a:p>
            <a:p>
              <a:pPr marL="188913" indent="-188913">
                <a:spcBef>
                  <a:spcPts val="100"/>
                </a:spcBef>
              </a:pPr>
              <a:r>
                <a:rPr lang="en-US" sz="1300" dirty="0">
                  <a:latin typeface="+mj-lt"/>
                </a:rPr>
                <a:t>Knowledgeable  with MDM data model and MDM physical layer constraints.</a:t>
              </a:r>
            </a:p>
            <a:p>
              <a:pPr marL="188913" indent="-188913">
                <a:spcBef>
                  <a:spcPts val="100"/>
                </a:spcBef>
              </a:pPr>
              <a:r>
                <a:rPr lang="en-US" sz="1300" dirty="0">
                  <a:latin typeface="+mj-lt"/>
                </a:rPr>
                <a:t>Knowledgeable with real time, near real time and batch integration frameworks</a:t>
              </a:r>
            </a:p>
          </p:txBody>
        </p:sp>
      </p:grpSp>
      <p:grpSp>
        <p:nvGrpSpPr>
          <p:cNvPr id="8" name="Group 7">
            <a:extLst>
              <a:ext uri="{FF2B5EF4-FFF2-40B4-BE49-F238E27FC236}">
                <a16:creationId xmlns:a16="http://schemas.microsoft.com/office/drawing/2014/main" xmlns="" id="{DC944E34-0E90-49B2-9078-8D199B2F1B40}"/>
              </a:ext>
            </a:extLst>
          </p:cNvPr>
          <p:cNvGrpSpPr/>
          <p:nvPr/>
        </p:nvGrpSpPr>
        <p:grpSpPr>
          <a:xfrm>
            <a:off x="420387" y="3825754"/>
            <a:ext cx="10851416" cy="707979"/>
            <a:chOff x="420387" y="3825752"/>
            <a:chExt cx="10851416" cy="707979"/>
          </a:xfrm>
        </p:grpSpPr>
        <p:sp>
          <p:nvSpPr>
            <p:cNvPr id="37" name="TextBox 36">
              <a:extLst>
                <a:ext uri="{FF2B5EF4-FFF2-40B4-BE49-F238E27FC236}">
                  <a16:creationId xmlns:a16="http://schemas.microsoft.com/office/drawing/2014/main" xmlns="" id="{6A3A567F-A180-40E0-9D26-BD4B8AD09C1D}"/>
                </a:ext>
              </a:extLst>
            </p:cNvPr>
            <p:cNvSpPr txBox="1">
              <a:spLocks noChangeArrowheads="1"/>
            </p:cNvSpPr>
            <p:nvPr/>
          </p:nvSpPr>
          <p:spPr bwMode="gray">
            <a:xfrm>
              <a:off x="420387" y="3943639"/>
              <a:ext cx="1791387"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DQ Lead</a:t>
              </a:r>
            </a:p>
          </p:txBody>
        </p:sp>
        <p:sp>
          <p:nvSpPr>
            <p:cNvPr id="39" name="TextBox 38">
              <a:extLst>
                <a:ext uri="{FF2B5EF4-FFF2-40B4-BE49-F238E27FC236}">
                  <a16:creationId xmlns:a16="http://schemas.microsoft.com/office/drawing/2014/main" xmlns="" id="{9AA9EEB1-23A0-47A4-AD20-896ECA0C5781}"/>
                </a:ext>
              </a:extLst>
            </p:cNvPr>
            <p:cNvSpPr txBox="1"/>
            <p:nvPr/>
          </p:nvSpPr>
          <p:spPr>
            <a:xfrm>
              <a:off x="2361194" y="3825752"/>
              <a:ext cx="8910609" cy="625812"/>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Experienced in Data Profiling tools such as Information Analyzer, Informatica Data Quality and MDM Veriscope.</a:t>
              </a:r>
            </a:p>
            <a:p>
              <a:pPr marL="188913" indent="-188913">
                <a:spcBef>
                  <a:spcPts val="100"/>
                </a:spcBef>
              </a:pPr>
              <a:r>
                <a:rPr lang="en-US" sz="1300" dirty="0">
                  <a:latin typeface="+mj-lt"/>
                </a:rPr>
                <a:t>Strong SQL and database skills</a:t>
              </a:r>
            </a:p>
            <a:p>
              <a:pPr marL="188913" indent="-188913">
                <a:spcBef>
                  <a:spcPts val="100"/>
                </a:spcBef>
              </a:pPr>
              <a:r>
                <a:rPr lang="en-US" sz="1300" dirty="0">
                  <a:latin typeface="+mj-lt"/>
                </a:rPr>
                <a:t>Highly knowledgeable in  Data Quality issues and solutions</a:t>
              </a:r>
            </a:p>
          </p:txBody>
        </p:sp>
      </p:grpSp>
      <p:grpSp>
        <p:nvGrpSpPr>
          <p:cNvPr id="9" name="Group 8">
            <a:extLst>
              <a:ext uri="{FF2B5EF4-FFF2-40B4-BE49-F238E27FC236}">
                <a16:creationId xmlns:a16="http://schemas.microsoft.com/office/drawing/2014/main" xmlns="" id="{8416D601-6550-45E5-8DAA-3F7897FE923B}"/>
              </a:ext>
            </a:extLst>
          </p:cNvPr>
          <p:cNvGrpSpPr/>
          <p:nvPr/>
        </p:nvGrpSpPr>
        <p:grpSpPr>
          <a:xfrm>
            <a:off x="420387" y="4852217"/>
            <a:ext cx="10851416" cy="1051570"/>
            <a:chOff x="420387" y="4852217"/>
            <a:chExt cx="10851416" cy="1051570"/>
          </a:xfrm>
        </p:grpSpPr>
        <p:sp>
          <p:nvSpPr>
            <p:cNvPr id="42" name="TextBox 41">
              <a:extLst>
                <a:ext uri="{FF2B5EF4-FFF2-40B4-BE49-F238E27FC236}">
                  <a16:creationId xmlns:a16="http://schemas.microsoft.com/office/drawing/2014/main" xmlns="" id="{BED887B3-4B6C-4FFE-ABC4-B8B53FD79B02}"/>
                </a:ext>
              </a:extLst>
            </p:cNvPr>
            <p:cNvSpPr txBox="1">
              <a:spLocks noChangeArrowheads="1"/>
            </p:cNvSpPr>
            <p:nvPr/>
          </p:nvSpPr>
          <p:spPr bwMode="gray">
            <a:xfrm>
              <a:off x="420387" y="5182983"/>
              <a:ext cx="1791387" cy="590092"/>
            </a:xfrm>
            <a:prstGeom prst="roundRect">
              <a:avLst>
                <a:gd name="adj" fmla="val 0"/>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lIns="91440" tIns="91440" rIns="91440" bIns="91440" anchor="ctr"/>
            <a:lstStyle>
              <a:defPPr>
                <a:defRPr lang="en-US"/>
              </a:defPPr>
              <a:lvl1pPr>
                <a:defRPr sz="2000">
                  <a:solidFill>
                    <a:schemeClr val="tx1">
                      <a:lumMod val="65000"/>
                      <a:lumOff val="35000"/>
                    </a:schemeClr>
                  </a:solidFill>
                  <a:latin typeface="Arial" pitchFamily="34" charset="0"/>
                  <a:cs typeface="Arial" pitchFamily="34" charset="0"/>
                </a:defRPr>
              </a:lvl1pPr>
            </a:lstStyle>
            <a:p>
              <a:pPr algn="ctr">
                <a:spcBef>
                  <a:spcPts val="100"/>
                </a:spcBef>
              </a:pPr>
              <a:r>
                <a:rPr lang="en-US" sz="1400" b="1" dirty="0">
                  <a:solidFill>
                    <a:schemeClr val="bg1"/>
                  </a:solidFill>
                  <a:latin typeface="+mj-lt"/>
                </a:rPr>
                <a:t>Infrastructure Lead</a:t>
              </a:r>
            </a:p>
          </p:txBody>
        </p:sp>
        <p:sp>
          <p:nvSpPr>
            <p:cNvPr id="43" name="TextBox 42">
              <a:extLst>
                <a:ext uri="{FF2B5EF4-FFF2-40B4-BE49-F238E27FC236}">
                  <a16:creationId xmlns:a16="http://schemas.microsoft.com/office/drawing/2014/main" xmlns="" id="{4B00FA54-1BF2-4C5D-B5E9-F343C7751827}"/>
                </a:ext>
              </a:extLst>
            </p:cNvPr>
            <p:cNvSpPr txBox="1"/>
            <p:nvPr/>
          </p:nvSpPr>
          <p:spPr>
            <a:xfrm>
              <a:off x="2361194" y="4852217"/>
              <a:ext cx="8910609" cy="1051570"/>
            </a:xfrm>
            <a:prstGeom prst="rect">
              <a:avLst/>
            </a:prstGeom>
            <a:noFill/>
            <a:ln w="28575">
              <a:noFill/>
            </a:ln>
          </p:spPr>
          <p:txBody>
            <a:bodyPr vert="horz" wrap="square" lIns="0" tIns="0" rIns="0" bIns="0" rtlCol="0" anchor="t">
              <a:spAutoFit/>
            </a:bodyPr>
            <a:lstStyle>
              <a:defPPr>
                <a:defRPr lang="en-US"/>
              </a:defPPr>
              <a:lvl1pPr marL="342900" indent="-342900">
                <a:spcBef>
                  <a:spcPts val="1200"/>
                </a:spcBef>
                <a:buClr>
                  <a:schemeClr val="tx2"/>
                </a:buClr>
                <a:buSzPct val="120000"/>
                <a:buFont typeface="Wingdings" pitchFamily="2" charset="2"/>
                <a:buChar char="§"/>
                <a:defRPr sz="1600"/>
              </a:lvl1pPr>
              <a:lvl2pPr marL="671513" indent="-300038">
                <a:spcBef>
                  <a:spcPct val="20000"/>
                </a:spcBef>
                <a:buClr>
                  <a:schemeClr val="tx2"/>
                </a:buClr>
                <a:buSzPct val="120000"/>
                <a:buFont typeface="Arial" pitchFamily="34" charset="0"/>
                <a:buChar char="–"/>
                <a:defRPr sz="2000"/>
              </a:lvl2pPr>
              <a:lvl3pPr marL="1028700" indent="-342900">
                <a:spcBef>
                  <a:spcPct val="20000"/>
                </a:spcBef>
                <a:buClr>
                  <a:schemeClr val="tx2"/>
                </a:buClr>
                <a:buSzPct val="120000"/>
                <a:buFont typeface="Arial" pitchFamily="34" charset="0"/>
                <a:buChar char="•"/>
                <a:defRPr sz="2000"/>
              </a:lvl3pPr>
              <a:lvl4pPr marL="1257300" indent="-228600">
                <a:spcBef>
                  <a:spcPct val="20000"/>
                </a:spcBef>
                <a:buClr>
                  <a:schemeClr val="tx2"/>
                </a:buClr>
                <a:buSzPct val="100000"/>
                <a:buFont typeface="Arial" pitchFamily="34" charset="0"/>
                <a:buChar char="–"/>
                <a:defRPr sz="2000"/>
              </a:lvl4pPr>
              <a:lvl5pPr marL="1500188" indent="-200025">
                <a:spcBef>
                  <a:spcPct val="20000"/>
                </a:spcBef>
                <a:buClr>
                  <a:schemeClr val="tx2"/>
                </a:buClr>
                <a:buSzPct val="8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88913" indent="-188913">
                <a:spcBef>
                  <a:spcPts val="100"/>
                </a:spcBef>
              </a:pPr>
              <a:r>
                <a:rPr lang="en-US" sz="1300" dirty="0">
                  <a:latin typeface="+mj-lt"/>
                </a:rPr>
                <a:t>Installation, administration, troubleshooting, maintenance, and performance-tuning of the MDM Server environment </a:t>
              </a:r>
            </a:p>
            <a:p>
              <a:pPr marL="188913" indent="-188913">
                <a:spcBef>
                  <a:spcPts val="100"/>
                </a:spcBef>
              </a:pPr>
              <a:r>
                <a:rPr lang="en-US" sz="1300" dirty="0">
                  <a:latin typeface="+mj-lt"/>
                </a:rPr>
                <a:t>Setup and tune Dev, QA, Pre Prod and Production environments for MDM Server</a:t>
              </a:r>
            </a:p>
            <a:p>
              <a:pPr marL="188913" indent="-188913">
                <a:spcBef>
                  <a:spcPts val="100"/>
                </a:spcBef>
              </a:pPr>
              <a:r>
                <a:rPr lang="en-US" sz="1300" dirty="0">
                  <a:latin typeface="+mj-lt"/>
                </a:rPr>
                <a:t>Experience in the technical design and capacity planning on application platforms</a:t>
              </a:r>
            </a:p>
            <a:p>
              <a:pPr marL="188913" indent="-188913">
                <a:spcBef>
                  <a:spcPts val="100"/>
                </a:spcBef>
              </a:pPr>
              <a:r>
                <a:rPr lang="en-US" sz="1300" dirty="0">
                  <a:latin typeface="+mj-lt"/>
                </a:rPr>
                <a:t>Experience in administrating IBM WebSphere application server (WAS)</a:t>
              </a:r>
            </a:p>
            <a:p>
              <a:pPr marL="188913" indent="-188913">
                <a:spcBef>
                  <a:spcPts val="100"/>
                </a:spcBef>
              </a:pPr>
              <a:r>
                <a:rPr lang="en-US" sz="1300" dirty="0">
                  <a:latin typeface="+mj-lt"/>
                </a:rPr>
                <a:t>Experience in High Availability implementation</a:t>
              </a:r>
            </a:p>
          </p:txBody>
        </p:sp>
      </p:grpSp>
      <p:cxnSp>
        <p:nvCxnSpPr>
          <p:cNvPr id="44" name="Straight Connector 43">
            <a:extLst>
              <a:ext uri="{FF2B5EF4-FFF2-40B4-BE49-F238E27FC236}">
                <a16:creationId xmlns:a16="http://schemas.microsoft.com/office/drawing/2014/main" xmlns="" id="{AD81EE2B-FCEE-415C-A510-DE344FE6B74A}"/>
              </a:ext>
            </a:extLst>
          </p:cNvPr>
          <p:cNvCxnSpPr>
            <a:cxnSpLocks/>
          </p:cNvCxnSpPr>
          <p:nvPr/>
        </p:nvCxnSpPr>
        <p:spPr>
          <a:xfrm>
            <a:off x="2399671" y="2698991"/>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DAE2414A-A490-4ADD-B4D8-725784712DCE}"/>
              </a:ext>
            </a:extLst>
          </p:cNvPr>
          <p:cNvCxnSpPr>
            <a:cxnSpLocks/>
          </p:cNvCxnSpPr>
          <p:nvPr/>
        </p:nvCxnSpPr>
        <p:spPr>
          <a:xfrm>
            <a:off x="2399671" y="4676967"/>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4CCA10B0-2B30-4177-85A9-FF9FE2C78433}"/>
              </a:ext>
            </a:extLst>
          </p:cNvPr>
          <p:cNvCxnSpPr>
            <a:cxnSpLocks/>
          </p:cNvCxnSpPr>
          <p:nvPr/>
        </p:nvCxnSpPr>
        <p:spPr>
          <a:xfrm>
            <a:off x="2399671" y="3725454"/>
            <a:ext cx="8640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913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ky, snow, outdoor&#10;&#10;Description generated with very high confidence">
            <a:extLst>
              <a:ext uri="{FF2B5EF4-FFF2-40B4-BE49-F238E27FC236}">
                <a16:creationId xmlns:a16="http://schemas.microsoft.com/office/drawing/2014/main" xmlns="" id="{0A8DA820-5942-4C86-AFCC-8D315C217E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79" y="62344"/>
            <a:ext cx="12188952" cy="6356554"/>
          </a:xfrm>
          <a:prstGeom prst="rect">
            <a:avLst/>
          </a:prstGeom>
        </p:spPr>
      </p:pic>
      <p:pic>
        <p:nvPicPr>
          <p:cNvPr id="3" name="Picture 2">
            <a:extLst>
              <a:ext uri="{FF2B5EF4-FFF2-40B4-BE49-F238E27FC236}">
                <a16:creationId xmlns:a16="http://schemas.microsoft.com/office/drawing/2014/main" xmlns="" id="{65A5B86E-7EE3-4B9A-BBA9-286EF8A39C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r="746" b="13124"/>
          <a:stretch/>
        </p:blipFill>
        <p:spPr>
          <a:xfrm>
            <a:off x="4009" y="62344"/>
            <a:ext cx="10893251" cy="6356553"/>
          </a:xfrm>
          <a:prstGeom prst="rect">
            <a:avLst/>
          </a:prstGeom>
        </p:spPr>
      </p:pic>
      <p:sp>
        <p:nvSpPr>
          <p:cNvPr id="4" name="Rounded Rectangle 1">
            <a:extLst>
              <a:ext uri="{FF2B5EF4-FFF2-40B4-BE49-F238E27FC236}">
                <a16:creationId xmlns:a16="http://schemas.microsoft.com/office/drawing/2014/main" xmlns="" id="{CE7D62A8-19F9-41ED-BC2B-615940DFCA93}"/>
              </a:ext>
            </a:extLst>
          </p:cNvPr>
          <p:cNvSpPr/>
          <p:nvPr/>
        </p:nvSpPr>
        <p:spPr>
          <a:xfrm>
            <a:off x="7402285" y="4956433"/>
            <a:ext cx="3317737" cy="1400822"/>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4106412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8"/>
          <p:cNvSpPr>
            <a:spLocks noGrp="1" noRot="1" noChangeAspect="1" noMove="1" noResize="1" noEditPoints="1" noAdjustHandles="1" noChangeArrowheads="1" noChangeShapeType="1" noTextEdit="1"/>
          </p:cNvSpPr>
          <p:nvPr>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F48A16">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1"/>
          <p:cNvSpPr>
            <a:spLocks noGrp="1" noRot="1" noChangeAspect="1" noMove="1" noResize="1" noEditPoints="1" noAdjustHandles="1" noChangeArrowheads="1" noChangeShapeType="1" noTextEdit="1"/>
          </p:cNvSpPr>
          <p:nvPr>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rgbClr val="1171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85340" y="5052537"/>
            <a:ext cx="6644609" cy="1015663"/>
          </a:xfrm>
          <a:prstGeom prst="rect">
            <a:avLst/>
          </a:prstGeom>
          <a:noFill/>
        </p:spPr>
        <p:txBody>
          <a:bodyPr wrap="square" rtlCol="0">
            <a:spAutoFit/>
          </a:bodyPr>
          <a:lstStyle/>
          <a:p>
            <a:pPr lvl="0">
              <a:defRPr/>
            </a:pPr>
            <a:r>
              <a:rPr kumimoji="0" lang="en-US" sz="6000" i="0" u="none" strike="noStrike" kern="0" cap="none" spc="0" normalizeH="0" baseline="0" noProof="0">
                <a:ln>
                  <a:noFill/>
                </a:ln>
                <a:solidFill>
                  <a:schemeClr val="bg1"/>
                </a:solidFill>
                <a:effectLst/>
                <a:uLnTx/>
                <a:uFillTx/>
                <a:latin typeface="+mj-lt"/>
              </a:rPr>
              <a:t>THANK YOU</a:t>
            </a:r>
            <a:endParaRPr kumimoji="0" lang="en-US" sz="3600" i="0" u="none" strike="noStrike" kern="0" cap="none" spc="0" normalizeH="0" baseline="0" noProof="0" dirty="0">
              <a:ln>
                <a:noFill/>
              </a:ln>
              <a:solidFill>
                <a:schemeClr val="bg1"/>
              </a:solidFill>
              <a:effectLst/>
              <a:uLnTx/>
              <a:uFillTx/>
              <a:latin typeface="+mj-lt"/>
            </a:endParaRPr>
          </a:p>
        </p:txBody>
      </p:sp>
      <p:sp>
        <p:nvSpPr>
          <p:cNvPr id="6" name="TextBox 14"/>
          <p:cNvSpPr txBox="1"/>
          <p:nvPr/>
        </p:nvSpPr>
        <p:spPr>
          <a:xfrm>
            <a:off x="758729" y="6487812"/>
            <a:ext cx="177501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latin typeface="Calibri Light"/>
              </a:rPr>
              <a:t>CLASSIFIED</a:t>
            </a:r>
            <a:endParaRPr lang="en-IN" sz="1100" dirty="0">
              <a:latin typeface="Calibri Light"/>
            </a:endParaRPr>
          </a:p>
        </p:txBody>
      </p:sp>
      <p:pic>
        <p:nvPicPr>
          <p:cNvPr id="7" name="Picture 6" descr="A picture containing clipart&#10;&#10;Description generated with high confidence">
            <a:extLst>
              <a:ext uri="{FF2B5EF4-FFF2-40B4-BE49-F238E27FC236}">
                <a16:creationId xmlns:a16="http://schemas.microsoft.com/office/drawing/2014/main" xmlns="" id="{7A0C6A4B-047D-4380-820E-7BD658688A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729" y="420689"/>
            <a:ext cx="2540738" cy="670188"/>
          </a:xfrm>
          <a:prstGeom prst="rect">
            <a:avLst/>
          </a:prstGeom>
        </p:spPr>
      </p:pic>
    </p:spTree>
    <p:extLst>
      <p:ext uri="{BB962C8B-B14F-4D97-AF65-F5344CB8AC3E}">
        <p14:creationId xmlns:p14="http://schemas.microsoft.com/office/powerpoint/2010/main" val="2115701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Background</a:t>
            </a:r>
          </a:p>
        </p:txBody>
      </p:sp>
      <p:sp>
        <p:nvSpPr>
          <p:cNvPr id="3" name="Text Placeholder 2">
            <a:extLst>
              <a:ext uri="{FF2B5EF4-FFF2-40B4-BE49-F238E27FC236}">
                <a16:creationId xmlns:a16="http://schemas.microsoft.com/office/drawing/2014/main" xmlns="" id="{7CC19FE7-9D05-4A9F-8B78-921635EDDB83}"/>
              </a:ext>
            </a:extLst>
          </p:cNvPr>
          <p:cNvSpPr>
            <a:spLocks noGrp="1"/>
          </p:cNvSpPr>
          <p:nvPr>
            <p:ph type="body" sz="quarter" idx="12"/>
          </p:nvPr>
        </p:nvSpPr>
        <p:spPr>
          <a:xfrm>
            <a:off x="851183" y="1012392"/>
            <a:ext cx="10298079" cy="5083609"/>
          </a:xfrm>
        </p:spPr>
        <p:txBody>
          <a:bodyPr>
            <a:normAutofit/>
          </a:bodyPr>
          <a:lstStyle/>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Mastech InfoTrellis was started in 2007 by three original MDM Architects who developed IBM MDM Server while at IBM/DWL Inc. in Toronto</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Successful track record in exceeding our customer’s expectations many of whom are Fortune 500 firms; Technology skillsets include MDM, ETL, Big Data, Data Quality, Data Profiling, Integration, Quality Assurance and Business Analysis</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Expertise in all editions of </a:t>
            </a:r>
            <a:r>
              <a:rPr lang="en-IN" sz="1600" dirty="0" err="1">
                <a:solidFill>
                  <a:schemeClr val="bg2">
                    <a:lumMod val="25000"/>
                  </a:schemeClr>
                </a:solidFill>
              </a:rPr>
              <a:t>InfoSphere</a:t>
            </a:r>
            <a:r>
              <a:rPr lang="en-IN" sz="1600" dirty="0">
                <a:solidFill>
                  <a:schemeClr val="bg2">
                    <a:lumMod val="25000"/>
                  </a:schemeClr>
                </a:solidFill>
              </a:rPr>
              <a:t> MDM – Standard Edition (Initiate), Advanced Edition (MDM Server) and Collaboration Edition (PIM)</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We have served leading clients from the banking, </a:t>
            </a:r>
            <a:br>
              <a:rPr lang="en-IN" sz="1600" dirty="0">
                <a:solidFill>
                  <a:schemeClr val="bg2">
                    <a:lumMod val="25000"/>
                  </a:schemeClr>
                </a:solidFill>
              </a:rPr>
            </a:br>
            <a:r>
              <a:rPr lang="en-IN" sz="1600" dirty="0">
                <a:solidFill>
                  <a:schemeClr val="bg2">
                    <a:lumMod val="25000"/>
                  </a:schemeClr>
                </a:solidFill>
              </a:rPr>
              <a:t>insurance, healthcare, retail, automotive and </a:t>
            </a:r>
            <a:br>
              <a:rPr lang="en-IN" sz="1600" dirty="0">
                <a:solidFill>
                  <a:schemeClr val="bg2">
                    <a:lumMod val="25000"/>
                  </a:schemeClr>
                </a:solidFill>
              </a:rPr>
            </a:br>
            <a:r>
              <a:rPr lang="en-IN" sz="1600" dirty="0">
                <a:solidFill>
                  <a:schemeClr val="bg2">
                    <a:lumMod val="25000"/>
                  </a:schemeClr>
                </a:solidFill>
              </a:rPr>
              <a:t>telecom industries across US, Canada, Greece, and </a:t>
            </a:r>
            <a:br>
              <a:rPr lang="en-IN" sz="1600" dirty="0">
                <a:solidFill>
                  <a:schemeClr val="bg2">
                    <a:lumMod val="25000"/>
                  </a:schemeClr>
                </a:solidFill>
              </a:rPr>
            </a:br>
            <a:r>
              <a:rPr lang="en-IN" sz="1600" dirty="0">
                <a:solidFill>
                  <a:schemeClr val="bg2">
                    <a:lumMod val="25000"/>
                  </a:schemeClr>
                </a:solidFill>
              </a:rPr>
              <a:t>South Africa</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We are an IBM business partner and reseller and </a:t>
            </a:r>
            <a:br>
              <a:rPr lang="en-IN" sz="1600" dirty="0">
                <a:solidFill>
                  <a:schemeClr val="bg2">
                    <a:lumMod val="25000"/>
                  </a:schemeClr>
                </a:solidFill>
              </a:rPr>
            </a:br>
            <a:r>
              <a:rPr lang="en-IN" sz="1600" dirty="0">
                <a:solidFill>
                  <a:schemeClr val="bg2">
                    <a:lumMod val="25000"/>
                  </a:schemeClr>
                </a:solidFill>
              </a:rPr>
              <a:t>maintain a strong relationship with the </a:t>
            </a:r>
            <a:br>
              <a:rPr lang="en-IN" sz="1600" dirty="0">
                <a:solidFill>
                  <a:schemeClr val="bg2">
                    <a:lumMod val="25000"/>
                  </a:schemeClr>
                </a:solidFill>
              </a:rPr>
            </a:br>
            <a:r>
              <a:rPr lang="en-IN" sz="1600" dirty="0">
                <a:solidFill>
                  <a:schemeClr val="bg2">
                    <a:lumMod val="25000"/>
                  </a:schemeClr>
                </a:solidFill>
              </a:rPr>
              <a:t>MDM engineering group</a:t>
            </a:r>
          </a:p>
        </p:txBody>
      </p:sp>
      <p:pic>
        <p:nvPicPr>
          <p:cNvPr id="63" name="Picture 62" descr="A group of people around each other&#10;&#10;Description generated with very high confidence">
            <a:extLst>
              <a:ext uri="{FF2B5EF4-FFF2-40B4-BE49-F238E27FC236}">
                <a16:creationId xmlns:a16="http://schemas.microsoft.com/office/drawing/2014/main" xmlns="" id="{B6007A13-1943-412D-89B0-C23ECBAD7C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34528" y="3134030"/>
            <a:ext cx="6602188" cy="3282811"/>
          </a:xfrm>
          <a:prstGeom prst="rect">
            <a:avLst/>
          </a:prstGeom>
        </p:spPr>
      </p:pic>
    </p:spTree>
    <p:extLst>
      <p:ext uri="{BB962C8B-B14F-4D97-AF65-F5344CB8AC3E}">
        <p14:creationId xmlns:p14="http://schemas.microsoft.com/office/powerpoint/2010/main" val="2770784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B2F09C5-2C5B-4F76-BAD2-3CE494CC23EF}"/>
              </a:ext>
            </a:extLst>
          </p:cNvPr>
          <p:cNvSpPr>
            <a:spLocks noGrp="1"/>
          </p:cNvSpPr>
          <p:nvPr>
            <p:ph type="body" sz="quarter" idx="11"/>
          </p:nvPr>
        </p:nvSpPr>
        <p:spPr/>
        <p:txBody>
          <a:bodyPr/>
          <a:lstStyle/>
          <a:p>
            <a:r>
              <a:rPr lang="en-IN" dirty="0"/>
              <a:t>Our People</a:t>
            </a:r>
          </a:p>
        </p:txBody>
      </p:sp>
      <p:sp>
        <p:nvSpPr>
          <p:cNvPr id="4" name="Text Placeholder 2">
            <a:extLst>
              <a:ext uri="{FF2B5EF4-FFF2-40B4-BE49-F238E27FC236}">
                <a16:creationId xmlns:a16="http://schemas.microsoft.com/office/drawing/2014/main" xmlns="" id="{86F93EF4-017B-460C-8134-4CD87AA0C18D}"/>
              </a:ext>
            </a:extLst>
          </p:cNvPr>
          <p:cNvSpPr>
            <a:spLocks noGrp="1"/>
          </p:cNvSpPr>
          <p:nvPr>
            <p:ph type="body" sz="quarter" idx="12"/>
          </p:nvPr>
        </p:nvSpPr>
        <p:spPr>
          <a:xfrm>
            <a:off x="851183" y="1012392"/>
            <a:ext cx="10298079" cy="5083609"/>
          </a:xfrm>
        </p:spPr>
        <p:txBody>
          <a:bodyPr>
            <a:normAutofit/>
          </a:bodyPr>
          <a:lstStyle/>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Investing heavily in hiring and training the best people for our various practices across geographies; 225+ consultants in Canada, US , India and growing</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Our hiring philosophy is not to hire when in doubt; our hire to reject ratio is 1:50; once selected consultants undergo focused training and certification process</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We have a very healthy mix of senior, intermediate </a:t>
            </a:r>
            <a:br>
              <a:rPr lang="en-IN" sz="1600" dirty="0">
                <a:solidFill>
                  <a:schemeClr val="bg2">
                    <a:lumMod val="25000"/>
                  </a:schemeClr>
                </a:solidFill>
              </a:rPr>
            </a:br>
            <a:r>
              <a:rPr lang="en-IN" sz="1600" dirty="0">
                <a:solidFill>
                  <a:schemeClr val="bg2">
                    <a:lumMod val="25000"/>
                  </a:schemeClr>
                </a:solidFill>
              </a:rPr>
              <a:t>and junior resources across competencies, </a:t>
            </a:r>
            <a:br>
              <a:rPr lang="en-IN" sz="1600" dirty="0">
                <a:solidFill>
                  <a:schemeClr val="bg2">
                    <a:lumMod val="25000"/>
                  </a:schemeClr>
                </a:solidFill>
              </a:rPr>
            </a:br>
            <a:r>
              <a:rPr lang="en-IN" sz="1600" dirty="0">
                <a:solidFill>
                  <a:schemeClr val="bg2">
                    <a:lumMod val="25000"/>
                  </a:schemeClr>
                </a:solidFill>
              </a:rPr>
              <a:t>with over 90% retention rate which is one of the </a:t>
            </a:r>
            <a:br>
              <a:rPr lang="en-IN" sz="1600" dirty="0">
                <a:solidFill>
                  <a:schemeClr val="bg2">
                    <a:lumMod val="25000"/>
                  </a:schemeClr>
                </a:solidFill>
              </a:rPr>
            </a:br>
            <a:r>
              <a:rPr lang="en-IN" sz="1600" dirty="0">
                <a:solidFill>
                  <a:schemeClr val="bg2">
                    <a:lumMod val="25000"/>
                  </a:schemeClr>
                </a:solidFill>
              </a:rPr>
              <a:t>best in the industry</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We are a diverse team with more than half a dozen </a:t>
            </a:r>
            <a:br>
              <a:rPr lang="en-IN" sz="1600" dirty="0">
                <a:solidFill>
                  <a:schemeClr val="bg2">
                    <a:lumMod val="25000"/>
                  </a:schemeClr>
                </a:solidFill>
              </a:rPr>
            </a:br>
            <a:r>
              <a:rPr lang="en-IN" sz="1600" dirty="0">
                <a:solidFill>
                  <a:schemeClr val="bg2">
                    <a:lumMod val="25000"/>
                  </a:schemeClr>
                </a:solidFill>
              </a:rPr>
              <a:t>nationalities, who have lived and worked in various </a:t>
            </a:r>
            <a:br>
              <a:rPr lang="en-IN" sz="1600" dirty="0">
                <a:solidFill>
                  <a:schemeClr val="bg2">
                    <a:lumMod val="25000"/>
                  </a:schemeClr>
                </a:solidFill>
              </a:rPr>
            </a:br>
            <a:r>
              <a:rPr lang="en-IN" sz="1600" dirty="0">
                <a:solidFill>
                  <a:schemeClr val="bg2">
                    <a:lumMod val="25000"/>
                  </a:schemeClr>
                </a:solidFill>
              </a:rPr>
              <a:t>continents including North America, Europe, Asia, </a:t>
            </a:r>
            <a:br>
              <a:rPr lang="en-IN" sz="1600" dirty="0">
                <a:solidFill>
                  <a:schemeClr val="bg2">
                    <a:lumMod val="25000"/>
                  </a:schemeClr>
                </a:solidFill>
              </a:rPr>
            </a:br>
            <a:r>
              <a:rPr lang="en-IN" sz="1600" dirty="0">
                <a:solidFill>
                  <a:schemeClr val="bg2">
                    <a:lumMod val="25000"/>
                  </a:schemeClr>
                </a:solidFill>
              </a:rPr>
              <a:t>and Africa</a:t>
            </a:r>
          </a:p>
        </p:txBody>
      </p:sp>
      <p:pic>
        <p:nvPicPr>
          <p:cNvPr id="8" name="Picture 7" descr="A group of people posing for the camera&#10;&#10;Description generated with very high confidence">
            <a:extLst>
              <a:ext uri="{FF2B5EF4-FFF2-40B4-BE49-F238E27FC236}">
                <a16:creationId xmlns:a16="http://schemas.microsoft.com/office/drawing/2014/main" xmlns="" id="{602CCFCD-B9FB-49FC-BB15-4F713722AC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80542" y="2197768"/>
            <a:ext cx="6563332" cy="4219074"/>
          </a:xfrm>
          <a:prstGeom prst="rect">
            <a:avLst/>
          </a:prstGeom>
        </p:spPr>
      </p:pic>
    </p:spTree>
    <p:extLst>
      <p:ext uri="{BB962C8B-B14F-4D97-AF65-F5344CB8AC3E}">
        <p14:creationId xmlns:p14="http://schemas.microsoft.com/office/powerpoint/2010/main" val="3360969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xmlns="" id="{6D44B0A2-75F8-4463-A05C-161B0F0B89B4}"/>
              </a:ext>
            </a:extLst>
          </p:cNvPr>
          <p:cNvSpPr>
            <a:spLocks noGrp="1"/>
          </p:cNvSpPr>
          <p:nvPr>
            <p:ph type="body" sz="quarter" idx="11"/>
          </p:nvPr>
        </p:nvSpPr>
        <p:spPr>
          <a:xfrm>
            <a:off x="5303519" y="171707"/>
            <a:ext cx="5968283" cy="452839"/>
          </a:xfrm>
        </p:spPr>
        <p:txBody>
          <a:bodyPr/>
          <a:lstStyle/>
          <a:p>
            <a:r>
              <a:rPr lang="en-IN" dirty="0"/>
              <a:t>Thought Leadership</a:t>
            </a:r>
          </a:p>
        </p:txBody>
      </p:sp>
      <p:sp>
        <p:nvSpPr>
          <p:cNvPr id="17" name="Text Placeholder 16">
            <a:extLst>
              <a:ext uri="{FF2B5EF4-FFF2-40B4-BE49-F238E27FC236}">
                <a16:creationId xmlns:a16="http://schemas.microsoft.com/office/drawing/2014/main" xmlns="" id="{99C9C353-3703-4667-A889-66EE9819380A}"/>
              </a:ext>
            </a:extLst>
          </p:cNvPr>
          <p:cNvSpPr>
            <a:spLocks noGrp="1"/>
          </p:cNvSpPr>
          <p:nvPr>
            <p:ph type="body" sz="quarter" idx="12"/>
          </p:nvPr>
        </p:nvSpPr>
        <p:spPr>
          <a:xfrm>
            <a:off x="5449824" y="804672"/>
            <a:ext cx="6217920" cy="5614226"/>
          </a:xfrm>
        </p:spPr>
        <p:txBody>
          <a:bodyPr>
            <a:normAutofit/>
          </a:bodyPr>
          <a:lstStyle/>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Given our long history in this space, we bring a holistic yet practical thought leadership to data management programs. Our competence in MDM ecosystems is unparalleled and we offer industry domain and</a:t>
            </a:r>
            <a:br>
              <a:rPr lang="en-IN" sz="1600" dirty="0">
                <a:solidFill>
                  <a:schemeClr val="bg2">
                    <a:lumMod val="25000"/>
                  </a:schemeClr>
                </a:solidFill>
              </a:rPr>
            </a:br>
            <a:r>
              <a:rPr lang="en-IN" sz="1600" dirty="0">
                <a:solidFill>
                  <a:schemeClr val="bg2">
                    <a:lumMod val="25000"/>
                  </a:schemeClr>
                </a:solidFill>
              </a:rPr>
              <a:t>technology competence required for its success</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Mastech InfoTrellis MDM </a:t>
            </a:r>
            <a:r>
              <a:rPr lang="en-IN" sz="1600" dirty="0" err="1">
                <a:solidFill>
                  <a:schemeClr val="bg2">
                    <a:lumMod val="25000"/>
                  </a:schemeClr>
                </a:solidFill>
              </a:rPr>
              <a:t>Veriscope</a:t>
            </a:r>
            <a:r>
              <a:rPr lang="en-IN" sz="1600" dirty="0">
                <a:solidFill>
                  <a:schemeClr val="bg2">
                    <a:lumMod val="25000"/>
                  </a:schemeClr>
                </a:solidFill>
              </a:rPr>
              <a:t> is our completely unique reporting &amp; operational monitoring product for MDM, the only product available with the ability to track data quality trends, performance and business analytics on customer data</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Experience from our many successful MDM implementations is captured and made available in assets such as Smart MDM™  (our MDM Solution Delivery Methodology), Service Tester™ tool, 100’s of MDM Server test cases</a:t>
            </a:r>
          </a:p>
          <a:p>
            <a:pPr>
              <a:lnSpc>
                <a:spcPts val="2500"/>
              </a:lnSpc>
              <a:buClr>
                <a:schemeClr val="bg2">
                  <a:lumMod val="25000"/>
                </a:schemeClr>
              </a:buClr>
              <a:buFont typeface="Arial" panose="020B0604020202020204" pitchFamily="34" charset="0"/>
              <a:buChar char="•"/>
            </a:pPr>
            <a:r>
              <a:rPr lang="en-IN" sz="1600" dirty="0">
                <a:solidFill>
                  <a:schemeClr val="bg2">
                    <a:lumMod val="25000"/>
                  </a:schemeClr>
                </a:solidFill>
              </a:rPr>
              <a:t>Automated code review tools for </a:t>
            </a:r>
            <a:r>
              <a:rPr lang="en-IN" sz="1600" dirty="0" err="1">
                <a:solidFill>
                  <a:schemeClr val="bg2">
                    <a:lumMod val="25000"/>
                  </a:schemeClr>
                </a:solidFill>
              </a:rPr>
              <a:t>Informatica</a:t>
            </a:r>
            <a:r>
              <a:rPr lang="en-IN" sz="1600" dirty="0">
                <a:solidFill>
                  <a:schemeClr val="bg2">
                    <a:lumMod val="25000"/>
                  </a:schemeClr>
                </a:solidFill>
              </a:rPr>
              <a:t> and DataStage, pre-built DataStage and </a:t>
            </a:r>
            <a:r>
              <a:rPr lang="en-IN" sz="1600" dirty="0" err="1">
                <a:solidFill>
                  <a:schemeClr val="bg2">
                    <a:lumMod val="25000"/>
                  </a:schemeClr>
                </a:solidFill>
              </a:rPr>
              <a:t>Informatica</a:t>
            </a:r>
            <a:r>
              <a:rPr lang="en-IN" sz="1600" dirty="0">
                <a:solidFill>
                  <a:schemeClr val="bg2">
                    <a:lumMod val="25000"/>
                  </a:schemeClr>
                </a:solidFill>
              </a:rPr>
              <a:t> packages to speed up ETL work for MDM projects</a:t>
            </a:r>
          </a:p>
        </p:txBody>
      </p:sp>
      <p:pic>
        <p:nvPicPr>
          <p:cNvPr id="21" name="Picture 20" descr="A picture containing chessman, object, thing, red&#10;&#10;Description generated with very high confidence">
            <a:extLst>
              <a:ext uri="{FF2B5EF4-FFF2-40B4-BE49-F238E27FC236}">
                <a16:creationId xmlns:a16="http://schemas.microsoft.com/office/drawing/2014/main" xmlns="" id="{EF8B5050-0114-413D-B674-223B19BBBA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2344"/>
            <a:ext cx="5149104" cy="6356546"/>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xmlns="" id="{72895145-2FBA-4427-AD80-BA7506ACB2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 y="212809"/>
            <a:ext cx="1646796" cy="434386"/>
          </a:xfrm>
          <a:prstGeom prst="rect">
            <a:avLst/>
          </a:prstGeom>
        </p:spPr>
      </p:pic>
    </p:spTree>
    <p:extLst>
      <p:ext uri="{BB962C8B-B14F-4D97-AF65-F5344CB8AC3E}">
        <p14:creationId xmlns:p14="http://schemas.microsoft.com/office/powerpoint/2010/main" val="398237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D2BC19C-CAFF-457B-A7D5-E08A4561A194}"/>
              </a:ext>
            </a:extLst>
          </p:cNvPr>
          <p:cNvSpPr>
            <a:spLocks noGrp="1"/>
          </p:cNvSpPr>
          <p:nvPr>
            <p:ph type="body" sz="quarter" idx="11"/>
          </p:nvPr>
        </p:nvSpPr>
        <p:spPr/>
        <p:txBody>
          <a:bodyPr/>
          <a:lstStyle/>
          <a:p>
            <a:r>
              <a:rPr lang="en-IN" dirty="0"/>
              <a:t>Services Portfolio</a:t>
            </a:r>
          </a:p>
        </p:txBody>
      </p:sp>
      <p:grpSp>
        <p:nvGrpSpPr>
          <p:cNvPr id="31" name="Group 30">
            <a:extLst>
              <a:ext uri="{FF2B5EF4-FFF2-40B4-BE49-F238E27FC236}">
                <a16:creationId xmlns:a16="http://schemas.microsoft.com/office/drawing/2014/main" xmlns="" id="{F2B814F2-D10F-4EBA-9DD7-8A559FF1CFCA}"/>
              </a:ext>
            </a:extLst>
          </p:cNvPr>
          <p:cNvGrpSpPr/>
          <p:nvPr/>
        </p:nvGrpSpPr>
        <p:grpSpPr>
          <a:xfrm>
            <a:off x="2982035" y="984578"/>
            <a:ext cx="7852358" cy="5187282"/>
            <a:chOff x="2021142" y="1139560"/>
            <a:chExt cx="7852358" cy="5187282"/>
          </a:xfrm>
        </p:grpSpPr>
        <p:graphicFrame>
          <p:nvGraphicFramePr>
            <p:cNvPr id="4" name="Chart 3">
              <a:extLst>
                <a:ext uri="{FF2B5EF4-FFF2-40B4-BE49-F238E27FC236}">
                  <a16:creationId xmlns:a16="http://schemas.microsoft.com/office/drawing/2014/main" xmlns="" id="{94045028-DC3C-4187-A41D-71BE7941BE68}"/>
                </a:ext>
              </a:extLst>
            </p:cNvPr>
            <p:cNvGraphicFramePr/>
            <p:nvPr>
              <p:extLst>
                <p:ext uri="{D42A27DB-BD31-4B8C-83A1-F6EECF244321}">
                  <p14:modId xmlns:p14="http://schemas.microsoft.com/office/powerpoint/2010/main" val="4261021264"/>
                </p:ext>
              </p:extLst>
            </p:nvPr>
          </p:nvGraphicFramePr>
          <p:xfrm>
            <a:off x="2949844" y="1400717"/>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Shape 422">
              <a:extLst>
                <a:ext uri="{FF2B5EF4-FFF2-40B4-BE49-F238E27FC236}">
                  <a16:creationId xmlns:a16="http://schemas.microsoft.com/office/drawing/2014/main" xmlns="" id="{8A92680F-629D-4440-8E5A-4A0FA9296CE1}"/>
                </a:ext>
              </a:extLst>
            </p:cNvPr>
            <p:cNvSpPr/>
            <p:nvPr/>
          </p:nvSpPr>
          <p:spPr>
            <a:xfrm>
              <a:off x="6718633" y="2421763"/>
              <a:ext cx="1069219"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gn="ctr">
                <a:defRPr sz="1000" b="1" cap="all">
                  <a:solidFill>
                    <a:srgbClr val="FFFFFF"/>
                  </a:solidFill>
                </a:defRPr>
              </a:pPr>
              <a:r>
                <a:rPr lang="en-US" sz="1600" dirty="0">
                  <a:solidFill>
                    <a:schemeClr val="bg1"/>
                  </a:solidFill>
                  <a:latin typeface="+mj-lt"/>
                </a:rPr>
                <a:t>MDM Strategy</a:t>
              </a:r>
              <a:endParaRPr sz="1600" dirty="0">
                <a:solidFill>
                  <a:schemeClr val="bg1"/>
                </a:solidFill>
                <a:latin typeface="+mj-lt"/>
              </a:endParaRPr>
            </a:p>
          </p:txBody>
        </p:sp>
        <p:sp>
          <p:nvSpPr>
            <p:cNvPr id="6" name="Shape 423">
              <a:extLst>
                <a:ext uri="{FF2B5EF4-FFF2-40B4-BE49-F238E27FC236}">
                  <a16:creationId xmlns:a16="http://schemas.microsoft.com/office/drawing/2014/main" xmlns="" id="{390CAEAA-AE0F-4541-8AE2-4B5F03488AF8}"/>
                </a:ext>
              </a:extLst>
            </p:cNvPr>
            <p:cNvSpPr/>
            <p:nvPr/>
          </p:nvSpPr>
          <p:spPr>
            <a:xfrm>
              <a:off x="4160038" y="2614718"/>
              <a:ext cx="1020242"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gn="ctr">
                <a:defRPr sz="1000" b="1" cap="all">
                  <a:solidFill>
                    <a:srgbClr val="FFFFFF"/>
                  </a:solidFill>
                </a:defRPr>
              </a:pPr>
              <a:r>
                <a:rPr lang="en-US" sz="1600" dirty="0">
                  <a:solidFill>
                    <a:schemeClr val="bg1"/>
                  </a:solidFill>
                  <a:latin typeface="+mj-lt"/>
                </a:rPr>
                <a:t>MDM support</a:t>
              </a:r>
              <a:endParaRPr sz="1600" dirty="0">
                <a:solidFill>
                  <a:schemeClr val="bg1"/>
                </a:solidFill>
                <a:latin typeface="+mj-lt"/>
              </a:endParaRPr>
            </a:p>
          </p:txBody>
        </p:sp>
        <p:sp>
          <p:nvSpPr>
            <p:cNvPr id="7" name="Shape 425">
              <a:extLst>
                <a:ext uri="{FF2B5EF4-FFF2-40B4-BE49-F238E27FC236}">
                  <a16:creationId xmlns:a16="http://schemas.microsoft.com/office/drawing/2014/main" xmlns="" id="{36CC6A7E-908D-4831-B065-8E92CCA5CE5B}"/>
                </a:ext>
              </a:extLst>
            </p:cNvPr>
            <p:cNvSpPr/>
            <p:nvPr/>
          </p:nvSpPr>
          <p:spPr>
            <a:xfrm>
              <a:off x="5136738" y="4465128"/>
              <a:ext cx="1864861"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gn="ctr">
                <a:defRPr sz="1000" b="1" cap="all">
                  <a:solidFill>
                    <a:srgbClr val="FFFFFF"/>
                  </a:solidFill>
                </a:defRPr>
              </a:pPr>
              <a:r>
                <a:rPr lang="en-US" sz="1600" dirty="0">
                  <a:solidFill>
                    <a:schemeClr val="bg1"/>
                  </a:solidFill>
                  <a:latin typeface="+mj-lt"/>
                </a:rPr>
                <a:t>MDM </a:t>
              </a:r>
              <a:br>
                <a:rPr lang="en-US" sz="1600" dirty="0">
                  <a:solidFill>
                    <a:schemeClr val="bg1"/>
                  </a:solidFill>
                  <a:latin typeface="+mj-lt"/>
                </a:rPr>
              </a:br>
              <a:r>
                <a:rPr lang="en-US" sz="1600" dirty="0">
                  <a:solidFill>
                    <a:schemeClr val="bg1"/>
                  </a:solidFill>
                  <a:latin typeface="+mj-lt"/>
                </a:rPr>
                <a:t>Implementation</a:t>
              </a:r>
              <a:endParaRPr sz="1600" dirty="0">
                <a:solidFill>
                  <a:schemeClr val="bg1"/>
                </a:solidFill>
                <a:latin typeface="+mj-lt"/>
              </a:endParaRPr>
            </a:p>
          </p:txBody>
        </p:sp>
        <p:grpSp>
          <p:nvGrpSpPr>
            <p:cNvPr id="8" name="Group 7">
              <a:extLst>
                <a:ext uri="{FF2B5EF4-FFF2-40B4-BE49-F238E27FC236}">
                  <a16:creationId xmlns:a16="http://schemas.microsoft.com/office/drawing/2014/main" xmlns="" id="{1B68E12A-F46B-4292-B1B1-045621ECA2E4}"/>
                </a:ext>
              </a:extLst>
            </p:cNvPr>
            <p:cNvGrpSpPr/>
            <p:nvPr/>
          </p:nvGrpSpPr>
          <p:grpSpPr>
            <a:xfrm>
              <a:off x="5331477" y="2772980"/>
              <a:ext cx="1332735" cy="1332037"/>
              <a:chOff x="3623307" y="2542541"/>
              <a:chExt cx="1332735" cy="1332037"/>
            </a:xfrm>
          </p:grpSpPr>
          <p:sp>
            <p:nvSpPr>
              <p:cNvPr id="9" name="Shape 416">
                <a:extLst>
                  <a:ext uri="{FF2B5EF4-FFF2-40B4-BE49-F238E27FC236}">
                    <a16:creationId xmlns:a16="http://schemas.microsoft.com/office/drawing/2014/main" xmlns="" id="{74832B56-41E6-4D9F-9936-568F40074304}"/>
                  </a:ext>
                </a:extLst>
              </p:cNvPr>
              <p:cNvSpPr/>
              <p:nvPr/>
            </p:nvSpPr>
            <p:spPr>
              <a:xfrm>
                <a:off x="3623307" y="2542541"/>
                <a:ext cx="1332735" cy="1332037"/>
              </a:xfrm>
              <a:prstGeom prst="ellipse">
                <a:avLst/>
              </a:prstGeom>
              <a:solidFill>
                <a:schemeClr val="bg2">
                  <a:lumMod val="50000"/>
                </a:schemeClr>
              </a:solidFill>
              <a:ln w="28575" cap="flat">
                <a:solidFill>
                  <a:schemeClr val="bg1">
                    <a:lumMod val="95000"/>
                  </a:schemeClr>
                </a:solidFill>
                <a:prstDash val="solid"/>
                <a:miter lim="800000"/>
              </a:ln>
              <a:effectLst/>
            </p:spPr>
            <p:txBody>
              <a:bodyPr wrap="square" lIns="45719" tIns="45719" rIns="45719" bIns="45719" numCol="1" anchor="ctr">
                <a:noAutofit/>
              </a:bodyPr>
              <a:lstStyle/>
              <a:p>
                <a:pPr algn="ctr">
                  <a:defRPr sz="1600">
                    <a:solidFill>
                      <a:srgbClr val="FFFFFF"/>
                    </a:solidFill>
                  </a:defRPr>
                </a:pPr>
                <a:endParaRPr dirty="0">
                  <a:solidFill>
                    <a:schemeClr val="tx2"/>
                  </a:solidFill>
                  <a:latin typeface="+mj-lt"/>
                </a:endParaRPr>
              </a:p>
            </p:txBody>
          </p:sp>
          <p:sp>
            <p:nvSpPr>
              <p:cNvPr id="10" name="Shape 417">
                <a:extLst>
                  <a:ext uri="{FF2B5EF4-FFF2-40B4-BE49-F238E27FC236}">
                    <a16:creationId xmlns:a16="http://schemas.microsoft.com/office/drawing/2014/main" xmlns="" id="{E9367A12-6CA2-4B44-87CC-EFF99E828A11}"/>
                  </a:ext>
                </a:extLst>
              </p:cNvPr>
              <p:cNvSpPr/>
              <p:nvPr/>
            </p:nvSpPr>
            <p:spPr>
              <a:xfrm>
                <a:off x="3846989" y="2832790"/>
                <a:ext cx="885369" cy="76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600" spc="-150">
                    <a:solidFill>
                      <a:srgbClr val="FFFFFF"/>
                    </a:solidFill>
                  </a:defRPr>
                </a:lvl1pPr>
              </a:lstStyle>
              <a:p>
                <a:r>
                  <a:rPr lang="en-US" sz="2200" b="1" dirty="0">
                    <a:solidFill>
                      <a:schemeClr val="bg1"/>
                    </a:solidFill>
                    <a:latin typeface="+mj-lt"/>
                  </a:rPr>
                  <a:t>Services </a:t>
                </a:r>
                <a:br>
                  <a:rPr lang="en-US" sz="2200" b="1" dirty="0">
                    <a:solidFill>
                      <a:schemeClr val="bg1"/>
                    </a:solidFill>
                    <a:latin typeface="+mj-lt"/>
                  </a:rPr>
                </a:br>
                <a:r>
                  <a:rPr lang="en-US" sz="2200" b="1" dirty="0">
                    <a:solidFill>
                      <a:schemeClr val="bg1"/>
                    </a:solidFill>
                    <a:latin typeface="+mj-lt"/>
                  </a:rPr>
                  <a:t>Portfolio</a:t>
                </a:r>
                <a:endParaRPr sz="2200" b="1" dirty="0">
                  <a:solidFill>
                    <a:schemeClr val="bg1"/>
                  </a:solidFill>
                  <a:latin typeface="+mj-lt"/>
                </a:endParaRPr>
              </a:p>
            </p:txBody>
          </p:sp>
        </p:grpSp>
        <p:grpSp>
          <p:nvGrpSpPr>
            <p:cNvPr id="11" name="Group 10">
              <a:extLst>
                <a:ext uri="{FF2B5EF4-FFF2-40B4-BE49-F238E27FC236}">
                  <a16:creationId xmlns:a16="http://schemas.microsoft.com/office/drawing/2014/main" xmlns="" id="{4DCB000B-3163-4EF5-A7A6-ED9085E43ECC}"/>
                </a:ext>
              </a:extLst>
            </p:cNvPr>
            <p:cNvGrpSpPr/>
            <p:nvPr/>
          </p:nvGrpSpPr>
          <p:grpSpPr>
            <a:xfrm>
              <a:off x="3811199" y="1209483"/>
              <a:ext cx="4439640" cy="4379830"/>
              <a:chOff x="2227500" y="1043756"/>
              <a:chExt cx="4755350" cy="4691287"/>
            </a:xfrm>
          </p:grpSpPr>
          <p:sp>
            <p:nvSpPr>
              <p:cNvPr id="12" name="Oval 11">
                <a:extLst>
                  <a:ext uri="{FF2B5EF4-FFF2-40B4-BE49-F238E27FC236}">
                    <a16:creationId xmlns:a16="http://schemas.microsoft.com/office/drawing/2014/main" xmlns="" id="{7FE4CE62-E714-4CCD-A4CB-CB59032D5F0B}"/>
                  </a:ext>
                </a:extLst>
              </p:cNvPr>
              <p:cNvSpPr/>
              <p:nvPr/>
            </p:nvSpPr>
            <p:spPr>
              <a:xfrm>
                <a:off x="2282200" y="1122957"/>
                <a:ext cx="4612086" cy="4612086"/>
              </a:xfrm>
              <a:prstGeom prst="ellipse">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Rectangle 12">
                <a:extLst>
                  <a:ext uri="{FF2B5EF4-FFF2-40B4-BE49-F238E27FC236}">
                    <a16:creationId xmlns:a16="http://schemas.microsoft.com/office/drawing/2014/main" xmlns="" id="{7BBD42A2-EAA9-4897-BFAB-4FB0ACB6BABF}"/>
                  </a:ext>
                </a:extLst>
              </p:cNvPr>
              <p:cNvSpPr/>
              <p:nvPr/>
            </p:nvSpPr>
            <p:spPr>
              <a:xfrm rot="5400000">
                <a:off x="4509040" y="1086600"/>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4" name="Rectangle 13">
                <a:extLst>
                  <a:ext uri="{FF2B5EF4-FFF2-40B4-BE49-F238E27FC236}">
                    <a16:creationId xmlns:a16="http://schemas.microsoft.com/office/drawing/2014/main" xmlns="" id="{58790700-5073-43B2-BCC4-F52A26FEC7B0}"/>
                  </a:ext>
                </a:extLst>
              </p:cNvPr>
              <p:cNvSpPr/>
              <p:nvPr/>
            </p:nvSpPr>
            <p:spPr>
              <a:xfrm rot="1728369">
                <a:off x="6456912" y="4538737"/>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Rectangle 14">
                <a:extLst>
                  <a:ext uri="{FF2B5EF4-FFF2-40B4-BE49-F238E27FC236}">
                    <a16:creationId xmlns:a16="http://schemas.microsoft.com/office/drawing/2014/main" xmlns="" id="{760A4A4A-5E22-4DA7-B0B8-73FDC1AF3FC1}"/>
                  </a:ext>
                </a:extLst>
              </p:cNvPr>
              <p:cNvSpPr/>
              <p:nvPr/>
            </p:nvSpPr>
            <p:spPr>
              <a:xfrm rot="19871631" flipV="1">
                <a:off x="2513268" y="4538865"/>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Rectangle 15">
                <a:extLst>
                  <a:ext uri="{FF2B5EF4-FFF2-40B4-BE49-F238E27FC236}">
                    <a16:creationId xmlns:a16="http://schemas.microsoft.com/office/drawing/2014/main" xmlns="" id="{2F5C3C84-2FE0-4875-A483-0C0D8EAC7D14}"/>
                  </a:ext>
                </a:extLst>
              </p:cNvPr>
              <p:cNvSpPr/>
              <p:nvPr/>
            </p:nvSpPr>
            <p:spPr>
              <a:xfrm flipV="1">
                <a:off x="6805723" y="3063196"/>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a:extLst>
                  <a:ext uri="{FF2B5EF4-FFF2-40B4-BE49-F238E27FC236}">
                    <a16:creationId xmlns:a16="http://schemas.microsoft.com/office/drawing/2014/main" xmlns="" id="{17531787-8068-4704-81E0-82DAC6A55A80}"/>
                  </a:ext>
                </a:extLst>
              </p:cNvPr>
              <p:cNvSpPr/>
              <p:nvPr/>
            </p:nvSpPr>
            <p:spPr>
              <a:xfrm rot="471834">
                <a:off x="2227500" y="3034621"/>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a:extLst>
                  <a:ext uri="{FF2B5EF4-FFF2-40B4-BE49-F238E27FC236}">
                    <a16:creationId xmlns:a16="http://schemas.microsoft.com/office/drawing/2014/main" xmlns="" id="{0FD936C4-C70C-4DFB-A56F-3E78D3882DA7}"/>
                  </a:ext>
                </a:extLst>
              </p:cNvPr>
              <p:cNvSpPr/>
              <p:nvPr/>
            </p:nvSpPr>
            <p:spPr>
              <a:xfrm rot="2958082">
                <a:off x="3019728" y="1618318"/>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a:extLst>
                  <a:ext uri="{FF2B5EF4-FFF2-40B4-BE49-F238E27FC236}">
                    <a16:creationId xmlns:a16="http://schemas.microsoft.com/office/drawing/2014/main" xmlns="" id="{70CABA98-D56C-4728-910D-D23A741A35DF}"/>
                  </a:ext>
                </a:extLst>
              </p:cNvPr>
              <p:cNvSpPr/>
              <p:nvPr/>
            </p:nvSpPr>
            <p:spPr>
              <a:xfrm rot="6518393">
                <a:off x="3520046" y="5473759"/>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a:extLst>
                  <a:ext uri="{FF2B5EF4-FFF2-40B4-BE49-F238E27FC236}">
                    <a16:creationId xmlns:a16="http://schemas.microsoft.com/office/drawing/2014/main" xmlns="" id="{6DF5FA1A-A0D0-441D-8B8E-D1BE4AEEB7DC}"/>
                  </a:ext>
                </a:extLst>
              </p:cNvPr>
              <p:cNvSpPr/>
              <p:nvPr/>
            </p:nvSpPr>
            <p:spPr>
              <a:xfrm rot="14858694" flipV="1">
                <a:off x="5315414" y="5534671"/>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a:extLst>
                  <a:ext uri="{FF2B5EF4-FFF2-40B4-BE49-F238E27FC236}">
                    <a16:creationId xmlns:a16="http://schemas.microsoft.com/office/drawing/2014/main" xmlns="" id="{880FA913-88B1-45AE-9003-B4B4A946C82D}"/>
                  </a:ext>
                </a:extLst>
              </p:cNvPr>
              <p:cNvSpPr/>
              <p:nvPr/>
            </p:nvSpPr>
            <p:spPr>
              <a:xfrm rot="18529935" flipV="1">
                <a:off x="5955439" y="1617865"/>
                <a:ext cx="177127"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2" name="Shape 427">
              <a:extLst>
                <a:ext uri="{FF2B5EF4-FFF2-40B4-BE49-F238E27FC236}">
                  <a16:creationId xmlns:a16="http://schemas.microsoft.com/office/drawing/2014/main" xmlns="" id="{FEDEDF47-FE6A-4510-87EF-AD150E137BF5}"/>
                </a:ext>
              </a:extLst>
            </p:cNvPr>
            <p:cNvSpPr/>
            <p:nvPr/>
          </p:nvSpPr>
          <p:spPr>
            <a:xfrm>
              <a:off x="5240401" y="5803622"/>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Design and Implementation</a:t>
              </a:r>
              <a:endParaRPr sz="1400" dirty="0">
                <a:solidFill>
                  <a:schemeClr val="bg2">
                    <a:lumMod val="25000"/>
                  </a:schemeClr>
                </a:solidFill>
                <a:latin typeface="+mj-lt"/>
              </a:endParaRPr>
            </a:p>
          </p:txBody>
        </p:sp>
        <p:sp>
          <p:nvSpPr>
            <p:cNvPr id="23" name="Shape 427">
              <a:extLst>
                <a:ext uri="{FF2B5EF4-FFF2-40B4-BE49-F238E27FC236}">
                  <a16:creationId xmlns:a16="http://schemas.microsoft.com/office/drawing/2014/main" xmlns="" id="{781907C4-2E49-4B7F-91E7-4E6F5F3DF31D}"/>
                </a:ext>
              </a:extLst>
            </p:cNvPr>
            <p:cNvSpPr/>
            <p:nvPr/>
          </p:nvSpPr>
          <p:spPr>
            <a:xfrm>
              <a:off x="7782180" y="5052666"/>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Solution Upgrade</a:t>
              </a:r>
              <a:endParaRPr sz="1400" dirty="0">
                <a:solidFill>
                  <a:schemeClr val="bg2">
                    <a:lumMod val="25000"/>
                  </a:schemeClr>
                </a:solidFill>
                <a:latin typeface="+mj-lt"/>
              </a:endParaRPr>
            </a:p>
          </p:txBody>
        </p:sp>
        <p:sp>
          <p:nvSpPr>
            <p:cNvPr id="24" name="Shape 427">
              <a:extLst>
                <a:ext uri="{FF2B5EF4-FFF2-40B4-BE49-F238E27FC236}">
                  <a16:creationId xmlns:a16="http://schemas.microsoft.com/office/drawing/2014/main" xmlns="" id="{EF5A73E2-3F6C-4474-9E48-F2E67A66ECEC}"/>
                </a:ext>
              </a:extLst>
            </p:cNvPr>
            <p:cNvSpPr/>
            <p:nvPr/>
          </p:nvSpPr>
          <p:spPr>
            <a:xfrm>
              <a:off x="2703255" y="5052666"/>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Solution Architecture</a:t>
              </a:r>
              <a:endParaRPr sz="1400" dirty="0">
                <a:solidFill>
                  <a:schemeClr val="bg2">
                    <a:lumMod val="25000"/>
                  </a:schemeClr>
                </a:solidFill>
                <a:latin typeface="+mj-lt"/>
              </a:endParaRPr>
            </a:p>
          </p:txBody>
        </p:sp>
        <p:sp>
          <p:nvSpPr>
            <p:cNvPr id="25" name="Shape 427">
              <a:extLst>
                <a:ext uri="{FF2B5EF4-FFF2-40B4-BE49-F238E27FC236}">
                  <a16:creationId xmlns:a16="http://schemas.microsoft.com/office/drawing/2014/main" xmlns="" id="{0E6EDA0D-3AFD-4102-951D-525871825C82}"/>
                </a:ext>
              </a:extLst>
            </p:cNvPr>
            <p:cNvSpPr/>
            <p:nvPr/>
          </p:nvSpPr>
          <p:spPr>
            <a:xfrm>
              <a:off x="2021142" y="3523816"/>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Health </a:t>
              </a:r>
              <a:br>
                <a:rPr lang="en-US" sz="1400" dirty="0">
                  <a:solidFill>
                    <a:schemeClr val="bg2">
                      <a:lumMod val="25000"/>
                    </a:schemeClr>
                  </a:solidFill>
                  <a:latin typeface="+mj-lt"/>
                </a:rPr>
              </a:br>
              <a:r>
                <a:rPr lang="en-US" sz="1400" dirty="0">
                  <a:solidFill>
                    <a:schemeClr val="bg2">
                      <a:lumMod val="25000"/>
                    </a:schemeClr>
                  </a:solidFill>
                  <a:latin typeface="+mj-lt"/>
                </a:rPr>
                <a:t>Check</a:t>
              </a:r>
              <a:endParaRPr sz="1400" dirty="0">
                <a:solidFill>
                  <a:schemeClr val="bg2">
                    <a:lumMod val="25000"/>
                  </a:schemeClr>
                </a:solidFill>
                <a:latin typeface="+mj-lt"/>
              </a:endParaRPr>
            </a:p>
          </p:txBody>
        </p:sp>
        <p:sp>
          <p:nvSpPr>
            <p:cNvPr id="26" name="Shape 427">
              <a:extLst>
                <a:ext uri="{FF2B5EF4-FFF2-40B4-BE49-F238E27FC236}">
                  <a16:creationId xmlns:a16="http://schemas.microsoft.com/office/drawing/2014/main" xmlns="" id="{67C31650-469D-4AF4-9588-853D21BE3F87}"/>
                </a:ext>
              </a:extLst>
            </p:cNvPr>
            <p:cNvSpPr/>
            <p:nvPr/>
          </p:nvSpPr>
          <p:spPr>
            <a:xfrm>
              <a:off x="2266276" y="2204222"/>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Production </a:t>
              </a:r>
              <a:br>
                <a:rPr lang="en-US" sz="1400" dirty="0">
                  <a:solidFill>
                    <a:schemeClr val="bg2">
                      <a:lumMod val="25000"/>
                    </a:schemeClr>
                  </a:solidFill>
                  <a:latin typeface="+mj-lt"/>
                </a:rPr>
              </a:br>
              <a:r>
                <a:rPr lang="en-US" sz="1400" dirty="0">
                  <a:solidFill>
                    <a:schemeClr val="bg2">
                      <a:lumMod val="25000"/>
                    </a:schemeClr>
                  </a:solidFill>
                  <a:latin typeface="+mj-lt"/>
                </a:rPr>
                <a:t>Support</a:t>
              </a:r>
              <a:endParaRPr sz="1400" dirty="0">
                <a:solidFill>
                  <a:schemeClr val="bg2">
                    <a:lumMod val="25000"/>
                  </a:schemeClr>
                </a:solidFill>
                <a:latin typeface="+mj-lt"/>
              </a:endParaRPr>
            </a:p>
          </p:txBody>
        </p:sp>
        <p:sp>
          <p:nvSpPr>
            <p:cNvPr id="27" name="Shape 427">
              <a:extLst>
                <a:ext uri="{FF2B5EF4-FFF2-40B4-BE49-F238E27FC236}">
                  <a16:creationId xmlns:a16="http://schemas.microsoft.com/office/drawing/2014/main" xmlns="" id="{A450BE34-6CCB-419D-A902-789671088C94}"/>
                </a:ext>
              </a:extLst>
            </p:cNvPr>
            <p:cNvSpPr/>
            <p:nvPr/>
          </p:nvSpPr>
          <p:spPr>
            <a:xfrm>
              <a:off x="3028313" y="1139560"/>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Performance</a:t>
              </a:r>
              <a:br>
                <a:rPr lang="en-US" sz="1400" dirty="0">
                  <a:solidFill>
                    <a:schemeClr val="bg2">
                      <a:lumMod val="25000"/>
                    </a:schemeClr>
                  </a:solidFill>
                  <a:latin typeface="+mj-lt"/>
                </a:rPr>
              </a:br>
              <a:r>
                <a:rPr lang="en-US" sz="1400" dirty="0">
                  <a:solidFill>
                    <a:schemeClr val="bg2">
                      <a:lumMod val="25000"/>
                    </a:schemeClr>
                  </a:solidFill>
                  <a:latin typeface="+mj-lt"/>
                </a:rPr>
                <a:t>Tuning</a:t>
              </a:r>
              <a:endParaRPr sz="1400" dirty="0">
                <a:solidFill>
                  <a:schemeClr val="bg2">
                    <a:lumMod val="25000"/>
                  </a:schemeClr>
                </a:solidFill>
                <a:latin typeface="+mj-lt"/>
              </a:endParaRPr>
            </a:p>
          </p:txBody>
        </p:sp>
        <p:sp>
          <p:nvSpPr>
            <p:cNvPr id="28" name="Shape 427">
              <a:extLst>
                <a:ext uri="{FF2B5EF4-FFF2-40B4-BE49-F238E27FC236}">
                  <a16:creationId xmlns:a16="http://schemas.microsoft.com/office/drawing/2014/main" xmlns="" id="{B631C8E2-665B-4BA9-A8B4-924D36E8CCF5}"/>
                </a:ext>
              </a:extLst>
            </p:cNvPr>
            <p:cNvSpPr/>
            <p:nvPr/>
          </p:nvSpPr>
          <p:spPr>
            <a:xfrm>
              <a:off x="7523019" y="1139560"/>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Needs </a:t>
              </a:r>
            </a:p>
            <a:p>
              <a:pPr algn="ctr">
                <a:defRPr b="1" cap="all">
                  <a:solidFill>
                    <a:srgbClr val="FFFFFF"/>
                  </a:solidFill>
                </a:defRPr>
              </a:pPr>
              <a:r>
                <a:rPr lang="en-US" sz="1400" dirty="0">
                  <a:solidFill>
                    <a:schemeClr val="bg2">
                      <a:lumMod val="25000"/>
                    </a:schemeClr>
                  </a:solidFill>
                  <a:latin typeface="+mj-lt"/>
                </a:rPr>
                <a:t>Assessment</a:t>
              </a:r>
              <a:endParaRPr sz="1400" dirty="0">
                <a:solidFill>
                  <a:schemeClr val="bg2">
                    <a:lumMod val="25000"/>
                  </a:schemeClr>
                </a:solidFill>
                <a:latin typeface="+mj-lt"/>
              </a:endParaRPr>
            </a:p>
          </p:txBody>
        </p:sp>
        <p:sp>
          <p:nvSpPr>
            <p:cNvPr id="29" name="Shape 427">
              <a:extLst>
                <a:ext uri="{FF2B5EF4-FFF2-40B4-BE49-F238E27FC236}">
                  <a16:creationId xmlns:a16="http://schemas.microsoft.com/office/drawing/2014/main" xmlns="" id="{7DB62638-E4B6-45C1-B490-0E5BEEDFDCE5}"/>
                </a:ext>
              </a:extLst>
            </p:cNvPr>
            <p:cNvSpPr/>
            <p:nvPr/>
          </p:nvSpPr>
          <p:spPr>
            <a:xfrm>
              <a:off x="8349428" y="3600347"/>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PROGRAM roadmap</a:t>
              </a:r>
              <a:endParaRPr sz="1400" dirty="0">
                <a:solidFill>
                  <a:schemeClr val="bg2">
                    <a:lumMod val="25000"/>
                  </a:schemeClr>
                </a:solidFill>
                <a:latin typeface="+mj-lt"/>
              </a:endParaRPr>
            </a:p>
          </p:txBody>
        </p:sp>
        <p:sp>
          <p:nvSpPr>
            <p:cNvPr id="30" name="Shape 427">
              <a:extLst>
                <a:ext uri="{FF2B5EF4-FFF2-40B4-BE49-F238E27FC236}">
                  <a16:creationId xmlns:a16="http://schemas.microsoft.com/office/drawing/2014/main" xmlns="" id="{B7AC08AB-6AFE-4B4A-88F6-DAC3DC8E7FEC}"/>
                </a:ext>
              </a:extLst>
            </p:cNvPr>
            <p:cNvSpPr/>
            <p:nvPr/>
          </p:nvSpPr>
          <p:spPr>
            <a:xfrm>
              <a:off x="8356874" y="2402514"/>
              <a:ext cx="1516626" cy="523220"/>
            </a:xfrm>
            <a:prstGeom prst="rect">
              <a:avLst/>
            </a:prstGeom>
            <a:solidFill>
              <a:schemeClr val="accent2">
                <a:lumMod val="40000"/>
                <a:lumOff val="60000"/>
              </a:schemeClr>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defRPr b="1" cap="all">
                  <a:solidFill>
                    <a:srgbClr val="FFFFFF"/>
                  </a:solidFill>
                </a:defRPr>
              </a:pPr>
              <a:r>
                <a:rPr lang="en-US" sz="1400" dirty="0">
                  <a:solidFill>
                    <a:schemeClr val="bg2">
                      <a:lumMod val="25000"/>
                    </a:schemeClr>
                  </a:solidFill>
                  <a:latin typeface="+mj-lt"/>
                </a:rPr>
                <a:t>PROGRAM STRATEGY</a:t>
              </a:r>
              <a:endParaRPr sz="1400" dirty="0">
                <a:solidFill>
                  <a:schemeClr val="bg2">
                    <a:lumMod val="25000"/>
                  </a:schemeClr>
                </a:solidFill>
                <a:latin typeface="+mj-lt"/>
              </a:endParaRPr>
            </a:p>
          </p:txBody>
        </p:sp>
      </p:grpSp>
      <p:sp>
        <p:nvSpPr>
          <p:cNvPr id="32" name="TextBox 31">
            <a:extLst>
              <a:ext uri="{FF2B5EF4-FFF2-40B4-BE49-F238E27FC236}">
                <a16:creationId xmlns:a16="http://schemas.microsoft.com/office/drawing/2014/main" xmlns="" id="{CC6E5DD3-9F72-4608-BF93-C46BD7426673}"/>
              </a:ext>
            </a:extLst>
          </p:cNvPr>
          <p:cNvSpPr txBox="1"/>
          <p:nvPr/>
        </p:nvSpPr>
        <p:spPr>
          <a:xfrm>
            <a:off x="189007" y="5667602"/>
            <a:ext cx="2411366" cy="707886"/>
          </a:xfrm>
          <a:prstGeom prst="rect">
            <a:avLst/>
          </a:prstGeom>
          <a:noFill/>
        </p:spPr>
        <p:txBody>
          <a:bodyPr wrap="none" rtlCol="0">
            <a:spAutoFit/>
          </a:bodyPr>
          <a:lstStyle/>
          <a:p>
            <a:r>
              <a:rPr lang="en-IN" sz="2000" b="1" dirty="0">
                <a:solidFill>
                  <a:srgbClr val="F48A16"/>
                </a:solidFill>
                <a:latin typeface="+mj-lt"/>
              </a:rPr>
              <a:t>Option 1:</a:t>
            </a:r>
          </a:p>
          <a:p>
            <a:r>
              <a:rPr lang="en-IN" sz="2000" b="1" dirty="0">
                <a:solidFill>
                  <a:srgbClr val="F48A16"/>
                </a:solidFill>
                <a:latin typeface="+mj-lt"/>
              </a:rPr>
              <a:t>For MDM Clients Only</a:t>
            </a:r>
          </a:p>
        </p:txBody>
      </p:sp>
    </p:spTree>
    <p:extLst>
      <p:ext uri="{BB962C8B-B14F-4D97-AF65-F5344CB8AC3E}">
        <p14:creationId xmlns:p14="http://schemas.microsoft.com/office/powerpoint/2010/main" val="3023164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Services Portfolio</a:t>
            </a:r>
          </a:p>
        </p:txBody>
      </p:sp>
      <p:grpSp>
        <p:nvGrpSpPr>
          <p:cNvPr id="4" name="Group 3">
            <a:extLst>
              <a:ext uri="{FF2B5EF4-FFF2-40B4-BE49-F238E27FC236}">
                <a16:creationId xmlns:a16="http://schemas.microsoft.com/office/drawing/2014/main" xmlns="" id="{F6A53EF1-9E2F-40EE-A9D7-EDE516179FF2}"/>
              </a:ext>
            </a:extLst>
          </p:cNvPr>
          <p:cNvGrpSpPr/>
          <p:nvPr/>
        </p:nvGrpSpPr>
        <p:grpSpPr>
          <a:xfrm>
            <a:off x="3315048" y="977026"/>
            <a:ext cx="7932684" cy="5093310"/>
            <a:chOff x="3315048" y="977026"/>
            <a:chExt cx="7932684" cy="5093310"/>
          </a:xfrm>
        </p:grpSpPr>
        <p:sp>
          <p:nvSpPr>
            <p:cNvPr id="23" name="Oval 22">
              <a:extLst>
                <a:ext uri="{FF2B5EF4-FFF2-40B4-BE49-F238E27FC236}">
                  <a16:creationId xmlns:a16="http://schemas.microsoft.com/office/drawing/2014/main" xmlns="" id="{BBA962EB-AE70-42EE-946F-B18B1B22CC04}"/>
                </a:ext>
              </a:extLst>
            </p:cNvPr>
            <p:cNvSpPr/>
            <p:nvPr/>
          </p:nvSpPr>
          <p:spPr>
            <a:xfrm>
              <a:off x="5181279" y="1147396"/>
              <a:ext cx="4323314" cy="4323314"/>
            </a:xfrm>
            <a:prstGeom prst="ellipse">
              <a:avLst/>
            </a:prstGeom>
            <a:solidFill>
              <a:schemeClr val="accent1">
                <a:lumMod val="75000"/>
                <a:alpha val="16000"/>
              </a:schemeClr>
            </a:solidFill>
            <a:ln w="12700">
              <a:miter lim="400000"/>
            </a:ln>
          </p:spPr>
          <p:txBody>
            <a:bodyPr lIns="45719" rIns="45719" anchor="ctr"/>
            <a:lstStyle/>
            <a:p>
              <a:pPr algn="ctr"/>
              <a:endParaRPr lang="en-US" dirty="0">
                <a:solidFill>
                  <a:srgbClr val="FFFFFF"/>
                </a:solidFill>
                <a:latin typeface="+mj-lt"/>
              </a:endParaRPr>
            </a:p>
          </p:txBody>
        </p:sp>
        <p:sp>
          <p:nvSpPr>
            <p:cNvPr id="24" name="Shape 415">
              <a:extLst>
                <a:ext uri="{FF2B5EF4-FFF2-40B4-BE49-F238E27FC236}">
                  <a16:creationId xmlns:a16="http://schemas.microsoft.com/office/drawing/2014/main" xmlns="" id="{76F2463E-2EC1-464A-B16F-A9E438951FCA}"/>
                </a:ext>
              </a:extLst>
            </p:cNvPr>
            <p:cNvSpPr/>
            <p:nvPr/>
          </p:nvSpPr>
          <p:spPr>
            <a:xfrm>
              <a:off x="5637586" y="1604596"/>
              <a:ext cx="3410702" cy="3408916"/>
            </a:xfrm>
            <a:prstGeom prst="ellipse">
              <a:avLst/>
            </a:prstGeom>
            <a:solidFill>
              <a:srgbClr val="1171B9">
                <a:alpha val="58000"/>
              </a:srgbClr>
            </a:solidFill>
            <a:ln w="28575" cap="flat">
              <a:solidFill>
                <a:srgbClr val="CACACA"/>
              </a:solidFill>
              <a:prstDash val="solid"/>
              <a:miter lim="800000"/>
            </a:ln>
            <a:effectLst/>
          </p:spPr>
          <p:txBody>
            <a:bodyPr wrap="square" lIns="45719" tIns="45719" rIns="45719" bIns="45719" numCol="1" anchor="ctr">
              <a:noAutofit/>
            </a:bodyPr>
            <a:lstStyle/>
            <a:p>
              <a:pPr algn="ctr">
                <a:defRPr sz="1600">
                  <a:solidFill>
                    <a:srgbClr val="FFFFFF"/>
                  </a:solidFill>
                </a:defRPr>
              </a:pPr>
              <a:endParaRPr dirty="0">
                <a:solidFill>
                  <a:schemeClr val="tx2"/>
                </a:solidFill>
                <a:latin typeface="+mj-lt"/>
              </a:endParaRPr>
            </a:p>
          </p:txBody>
        </p:sp>
        <p:grpSp>
          <p:nvGrpSpPr>
            <p:cNvPr id="62" name="Group 61">
              <a:extLst>
                <a:ext uri="{FF2B5EF4-FFF2-40B4-BE49-F238E27FC236}">
                  <a16:creationId xmlns:a16="http://schemas.microsoft.com/office/drawing/2014/main" xmlns="" id="{FC4B227D-559D-4113-BAC9-09E72BDC3DB3}"/>
                </a:ext>
              </a:extLst>
            </p:cNvPr>
            <p:cNvGrpSpPr/>
            <p:nvPr/>
          </p:nvGrpSpPr>
          <p:grpSpPr>
            <a:xfrm>
              <a:off x="5799992" y="3629554"/>
              <a:ext cx="3109566" cy="784830"/>
              <a:chOff x="5771054" y="3681806"/>
              <a:chExt cx="3109566" cy="784830"/>
            </a:xfrm>
          </p:grpSpPr>
          <p:sp>
            <p:nvSpPr>
              <p:cNvPr id="25" name="Shape 422">
                <a:extLst>
                  <a:ext uri="{FF2B5EF4-FFF2-40B4-BE49-F238E27FC236}">
                    <a16:creationId xmlns:a16="http://schemas.microsoft.com/office/drawing/2014/main" xmlns="" id="{B3BC9AC4-D6AD-4B6B-95F7-5AE9E0EA952B}"/>
                  </a:ext>
                </a:extLst>
              </p:cNvPr>
              <p:cNvSpPr/>
              <p:nvPr/>
            </p:nvSpPr>
            <p:spPr>
              <a:xfrm>
                <a:off x="7468636" y="3797222"/>
                <a:ext cx="1411984" cy="553998"/>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sz="1500" b="1" dirty="0">
                    <a:solidFill>
                      <a:schemeClr val="bg1"/>
                    </a:solidFill>
                    <a:latin typeface="+mj-lt"/>
                  </a:rPr>
                  <a:t>Data </a:t>
                </a:r>
              </a:p>
              <a:p>
                <a:pPr algn="ctr"/>
                <a:r>
                  <a:rPr sz="1500" b="1" dirty="0">
                    <a:solidFill>
                      <a:schemeClr val="bg1"/>
                    </a:solidFill>
                    <a:latin typeface="+mj-lt"/>
                  </a:rPr>
                  <a:t>Integration</a:t>
                </a:r>
              </a:p>
            </p:txBody>
          </p:sp>
          <p:sp>
            <p:nvSpPr>
              <p:cNvPr id="27" name="Shape 426">
                <a:extLst>
                  <a:ext uri="{FF2B5EF4-FFF2-40B4-BE49-F238E27FC236}">
                    <a16:creationId xmlns:a16="http://schemas.microsoft.com/office/drawing/2014/main" xmlns="" id="{7D59F36D-018A-4B89-8AB6-2428EBA89645}"/>
                  </a:ext>
                </a:extLst>
              </p:cNvPr>
              <p:cNvSpPr/>
              <p:nvPr/>
            </p:nvSpPr>
            <p:spPr>
              <a:xfrm>
                <a:off x="5771054" y="3681806"/>
                <a:ext cx="1484534" cy="784830"/>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sz="1500" b="1" dirty="0">
                    <a:solidFill>
                      <a:schemeClr val="bg1"/>
                    </a:solidFill>
                    <a:latin typeface="+mj-lt"/>
                  </a:rPr>
                  <a:t>Data </a:t>
                </a:r>
                <a:r>
                  <a:rPr lang="en-US" sz="1500" b="1" dirty="0">
                    <a:solidFill>
                      <a:schemeClr val="bg1"/>
                    </a:solidFill>
                    <a:latin typeface="+mj-lt"/>
                  </a:rPr>
                  <a:t/>
                </a:r>
                <a:br>
                  <a:rPr lang="en-US" sz="1500" b="1" dirty="0">
                    <a:solidFill>
                      <a:schemeClr val="bg1"/>
                    </a:solidFill>
                    <a:latin typeface="+mj-lt"/>
                  </a:rPr>
                </a:br>
                <a:r>
                  <a:rPr sz="1500" b="1" dirty="0">
                    <a:solidFill>
                      <a:schemeClr val="bg1"/>
                    </a:solidFill>
                    <a:latin typeface="+mj-lt"/>
                  </a:rPr>
                  <a:t>Quality </a:t>
                </a:r>
              </a:p>
              <a:p>
                <a:pPr algn="ctr"/>
                <a:r>
                  <a:rPr sz="1500" b="1" dirty="0">
                    <a:solidFill>
                      <a:schemeClr val="bg1"/>
                    </a:solidFill>
                    <a:latin typeface="+mj-lt"/>
                  </a:rPr>
                  <a:t>&amp; Profiling</a:t>
                </a:r>
              </a:p>
            </p:txBody>
          </p:sp>
        </p:grpSp>
        <p:grpSp>
          <p:nvGrpSpPr>
            <p:cNvPr id="63" name="Group 62">
              <a:extLst>
                <a:ext uri="{FF2B5EF4-FFF2-40B4-BE49-F238E27FC236}">
                  <a16:creationId xmlns:a16="http://schemas.microsoft.com/office/drawing/2014/main" xmlns="" id="{5F2CD8EC-88DC-4C70-8CA2-BBCFC4A88191}"/>
                </a:ext>
              </a:extLst>
            </p:cNvPr>
            <p:cNvGrpSpPr/>
            <p:nvPr/>
          </p:nvGrpSpPr>
          <p:grpSpPr>
            <a:xfrm>
              <a:off x="5862008" y="1955211"/>
              <a:ext cx="2985535" cy="784830"/>
              <a:chOff x="5926835" y="2007463"/>
              <a:chExt cx="2985535" cy="784830"/>
            </a:xfrm>
          </p:grpSpPr>
          <p:sp>
            <p:nvSpPr>
              <p:cNvPr id="26" name="Shape 423">
                <a:extLst>
                  <a:ext uri="{FF2B5EF4-FFF2-40B4-BE49-F238E27FC236}">
                    <a16:creationId xmlns:a16="http://schemas.microsoft.com/office/drawing/2014/main" xmlns="" id="{8CEE7FDB-F8B5-4A2D-AFF2-03230E9ED205}"/>
                  </a:ext>
                </a:extLst>
              </p:cNvPr>
              <p:cNvSpPr/>
              <p:nvPr/>
            </p:nvSpPr>
            <p:spPr>
              <a:xfrm>
                <a:off x="5926835" y="2130574"/>
                <a:ext cx="1028465" cy="553998"/>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sz="1500" b="1" dirty="0">
                    <a:solidFill>
                      <a:schemeClr val="bg1"/>
                    </a:solidFill>
                    <a:latin typeface="+mj-lt"/>
                  </a:rPr>
                  <a:t>Big</a:t>
                </a:r>
              </a:p>
              <a:p>
                <a:pPr algn="ctr"/>
                <a:r>
                  <a:rPr sz="1500" b="1" dirty="0">
                    <a:solidFill>
                      <a:schemeClr val="bg1"/>
                    </a:solidFill>
                    <a:latin typeface="+mj-lt"/>
                  </a:rPr>
                  <a:t>Data</a:t>
                </a:r>
              </a:p>
            </p:txBody>
          </p:sp>
          <p:sp>
            <p:nvSpPr>
              <p:cNvPr id="28" name="TextBox 27">
                <a:extLst>
                  <a:ext uri="{FF2B5EF4-FFF2-40B4-BE49-F238E27FC236}">
                    <a16:creationId xmlns:a16="http://schemas.microsoft.com/office/drawing/2014/main" xmlns="" id="{E2795741-56A0-4FA6-9FD3-0B27D8589F98}"/>
                  </a:ext>
                </a:extLst>
              </p:cNvPr>
              <p:cNvSpPr txBox="1"/>
              <p:nvPr/>
            </p:nvSpPr>
            <p:spPr>
              <a:xfrm>
                <a:off x="7348470" y="2007463"/>
                <a:ext cx="1563900" cy="784830"/>
              </a:xfrm>
              <a:prstGeom prst="rect">
                <a:avLst/>
              </a:prstGeom>
              <a:noFill/>
            </p:spPr>
            <p:txBody>
              <a:bodyPr wrap="square" rtlCol="0">
                <a:spAutoFit/>
              </a:bodyPr>
              <a:lstStyle/>
              <a:p>
                <a:pPr algn="ctr"/>
                <a:r>
                  <a:rPr lang="en-US" sz="1500" b="1" dirty="0">
                    <a:solidFill>
                      <a:schemeClr val="bg1"/>
                    </a:solidFill>
                    <a:latin typeface="+mj-lt"/>
                  </a:rPr>
                  <a:t>Master </a:t>
                </a:r>
                <a:br>
                  <a:rPr lang="en-US" sz="1500" b="1" dirty="0">
                    <a:solidFill>
                      <a:schemeClr val="bg1"/>
                    </a:solidFill>
                    <a:latin typeface="+mj-lt"/>
                  </a:rPr>
                </a:br>
                <a:r>
                  <a:rPr lang="en-US" sz="1500" b="1" dirty="0">
                    <a:solidFill>
                      <a:schemeClr val="bg1"/>
                    </a:solidFill>
                    <a:latin typeface="+mj-lt"/>
                  </a:rPr>
                  <a:t>Data Management</a:t>
                </a:r>
              </a:p>
            </p:txBody>
          </p:sp>
        </p:grpSp>
        <p:sp>
          <p:nvSpPr>
            <p:cNvPr id="29" name="4-Point Star 3">
              <a:extLst>
                <a:ext uri="{FF2B5EF4-FFF2-40B4-BE49-F238E27FC236}">
                  <a16:creationId xmlns:a16="http://schemas.microsoft.com/office/drawing/2014/main" xmlns="" id="{8D083C61-33F9-4833-B403-11F77B848EF0}"/>
                </a:ext>
              </a:extLst>
            </p:cNvPr>
            <p:cNvSpPr/>
            <p:nvPr/>
          </p:nvSpPr>
          <p:spPr>
            <a:xfrm>
              <a:off x="5732954" y="1676262"/>
              <a:ext cx="3219964" cy="3219964"/>
            </a:xfrm>
            <a:prstGeom prst="star4">
              <a:avLst>
                <a:gd name="adj" fmla="val 67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Shape 416">
              <a:extLst>
                <a:ext uri="{FF2B5EF4-FFF2-40B4-BE49-F238E27FC236}">
                  <a16:creationId xmlns:a16="http://schemas.microsoft.com/office/drawing/2014/main" xmlns="" id="{478B9BF6-D6AA-4D3D-8D94-0C4E8AC8125D}"/>
                </a:ext>
              </a:extLst>
            </p:cNvPr>
            <p:cNvSpPr/>
            <p:nvPr/>
          </p:nvSpPr>
          <p:spPr>
            <a:xfrm>
              <a:off x="6676569" y="2643034"/>
              <a:ext cx="1332735" cy="1332037"/>
            </a:xfrm>
            <a:prstGeom prst="ellipse">
              <a:avLst/>
            </a:prstGeom>
            <a:solidFill>
              <a:schemeClr val="bg2">
                <a:lumMod val="25000"/>
              </a:schemeClr>
            </a:solidFill>
            <a:ln w="28575" cap="flat">
              <a:solidFill>
                <a:srgbClr val="CACACA"/>
              </a:solidFill>
              <a:prstDash val="solid"/>
              <a:miter lim="800000"/>
            </a:ln>
            <a:effectLst/>
          </p:spPr>
          <p:txBody>
            <a:bodyPr wrap="square" lIns="45719" tIns="45719" rIns="45719" bIns="45719" numCol="1" anchor="ctr">
              <a:noAutofit/>
            </a:bodyPr>
            <a:lstStyle/>
            <a:p>
              <a:pPr algn="ctr">
                <a:defRPr sz="1600">
                  <a:solidFill>
                    <a:srgbClr val="FFFFFF"/>
                  </a:solidFill>
                </a:defRPr>
              </a:pPr>
              <a:endParaRPr dirty="0">
                <a:solidFill>
                  <a:schemeClr val="tx2"/>
                </a:solidFill>
                <a:latin typeface="+mj-lt"/>
              </a:endParaRPr>
            </a:p>
          </p:txBody>
        </p:sp>
        <p:sp>
          <p:nvSpPr>
            <p:cNvPr id="31" name="Shape 417">
              <a:extLst>
                <a:ext uri="{FF2B5EF4-FFF2-40B4-BE49-F238E27FC236}">
                  <a16:creationId xmlns:a16="http://schemas.microsoft.com/office/drawing/2014/main" xmlns="" id="{BD14DC77-4525-42EE-925E-22A5D5A12F85}"/>
                </a:ext>
              </a:extLst>
            </p:cNvPr>
            <p:cNvSpPr/>
            <p:nvPr/>
          </p:nvSpPr>
          <p:spPr>
            <a:xfrm>
              <a:off x="6687184" y="2933283"/>
              <a:ext cx="1311512" cy="64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600" spc="-150">
                  <a:solidFill>
                    <a:srgbClr val="FFFFFF"/>
                  </a:solidFill>
                </a:defRPr>
              </a:lvl1pPr>
            </a:lstStyle>
            <a:p>
              <a:r>
                <a:rPr lang="en-US" sz="1800" b="1" spc="0" dirty="0">
                  <a:solidFill>
                    <a:srgbClr val="F48A16"/>
                  </a:solidFill>
                  <a:latin typeface="+mj-lt"/>
                </a:rPr>
                <a:t>Information </a:t>
              </a:r>
              <a:br>
                <a:rPr lang="en-US" sz="1800" b="1" spc="0" dirty="0">
                  <a:solidFill>
                    <a:srgbClr val="F48A16"/>
                  </a:solidFill>
                  <a:latin typeface="+mj-lt"/>
                </a:rPr>
              </a:br>
              <a:r>
                <a:rPr lang="en-US" sz="1800" b="1" spc="0" dirty="0">
                  <a:solidFill>
                    <a:srgbClr val="F48A16"/>
                  </a:solidFill>
                  <a:latin typeface="+mj-lt"/>
                </a:rPr>
                <a:t>Management</a:t>
              </a:r>
              <a:endParaRPr sz="1800" b="1" spc="0" dirty="0">
                <a:solidFill>
                  <a:srgbClr val="F48A16"/>
                </a:solidFill>
                <a:latin typeface="+mj-lt"/>
              </a:endParaRPr>
            </a:p>
          </p:txBody>
        </p:sp>
        <p:cxnSp>
          <p:nvCxnSpPr>
            <p:cNvPr id="32" name="Straight Connector 31">
              <a:extLst>
                <a:ext uri="{FF2B5EF4-FFF2-40B4-BE49-F238E27FC236}">
                  <a16:creationId xmlns:a16="http://schemas.microsoft.com/office/drawing/2014/main" xmlns="" id="{7128CB29-033A-4BA7-9248-55744A243079}"/>
                </a:ext>
              </a:extLst>
            </p:cNvPr>
            <p:cNvCxnSpPr>
              <a:cxnSpLocks/>
              <a:endCxn id="23" idx="0"/>
            </p:cNvCxnSpPr>
            <p:nvPr/>
          </p:nvCxnSpPr>
          <p:spPr>
            <a:xfrm flipH="1" flipV="1">
              <a:off x="7342936" y="1147396"/>
              <a:ext cx="2" cy="443416"/>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Shape 427">
              <a:extLst>
                <a:ext uri="{FF2B5EF4-FFF2-40B4-BE49-F238E27FC236}">
                  <a16:creationId xmlns:a16="http://schemas.microsoft.com/office/drawing/2014/main" xmlns="" id="{E67BA85F-B27A-4510-BF40-8BFE529CA87F}"/>
                </a:ext>
              </a:extLst>
            </p:cNvPr>
            <p:cNvSpPr/>
            <p:nvPr/>
          </p:nvSpPr>
          <p:spPr>
            <a:xfrm rot="3604924">
              <a:off x="8380998" y="2183557"/>
              <a:ext cx="1278343" cy="369332"/>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lang="en-US" b="1" dirty="0">
                  <a:solidFill>
                    <a:srgbClr val="F48A16"/>
                  </a:solidFill>
                  <a:latin typeface="+mj-lt"/>
                </a:rPr>
                <a:t>Strategy</a:t>
              </a:r>
            </a:p>
          </p:txBody>
        </p:sp>
        <p:sp>
          <p:nvSpPr>
            <p:cNvPr id="34" name="Shape 427">
              <a:extLst>
                <a:ext uri="{FF2B5EF4-FFF2-40B4-BE49-F238E27FC236}">
                  <a16:creationId xmlns:a16="http://schemas.microsoft.com/office/drawing/2014/main" xmlns="" id="{3177F5C6-5158-4B3A-90A3-C13384EA8A58}"/>
                </a:ext>
              </a:extLst>
            </p:cNvPr>
            <p:cNvSpPr/>
            <p:nvPr/>
          </p:nvSpPr>
          <p:spPr>
            <a:xfrm rot="17895147">
              <a:off x="5004780" y="2218935"/>
              <a:ext cx="1278343" cy="369332"/>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lang="en-US" b="1" dirty="0">
                  <a:solidFill>
                    <a:srgbClr val="F48A16"/>
                  </a:solidFill>
                  <a:latin typeface="+mj-lt"/>
                </a:rPr>
                <a:t>Support</a:t>
              </a:r>
            </a:p>
          </p:txBody>
        </p:sp>
        <p:sp>
          <p:nvSpPr>
            <p:cNvPr id="35" name="Shape 427">
              <a:extLst>
                <a:ext uri="{FF2B5EF4-FFF2-40B4-BE49-F238E27FC236}">
                  <a16:creationId xmlns:a16="http://schemas.microsoft.com/office/drawing/2014/main" xmlns="" id="{342DD351-7D76-4D41-A486-94B6243F04B3}"/>
                </a:ext>
              </a:extLst>
            </p:cNvPr>
            <p:cNvSpPr/>
            <p:nvPr/>
          </p:nvSpPr>
          <p:spPr>
            <a:xfrm>
              <a:off x="6189069" y="5012930"/>
              <a:ext cx="2305286" cy="369332"/>
            </a:xfrm>
            <a:prstGeom prst="rect">
              <a:avLst/>
            </a:prstGeom>
            <a:noFill/>
            <a:extLst>
              <a:ext uri="{C572A759-6A51-4108-AA02-DFA0A04FC94B}">
                <ma14:wrappingTextBoxFlag xmlns:ma14="http://schemas.microsoft.com/office/mac/drawingml/2011/main" val="1"/>
              </a:ext>
            </a:extLst>
          </p:spPr>
          <p:txBody>
            <a:bodyPr wrap="square" rtlCol="0">
              <a:spAutoFit/>
            </a:bodyPr>
            <a:lstStyle/>
            <a:p>
              <a:pPr algn="ctr"/>
              <a:r>
                <a:rPr lang="en-US" b="1" dirty="0">
                  <a:solidFill>
                    <a:srgbClr val="F48A16"/>
                  </a:solidFill>
                  <a:latin typeface="+mj-lt"/>
                </a:rPr>
                <a:t>Implementation</a:t>
              </a:r>
            </a:p>
          </p:txBody>
        </p:sp>
        <p:sp>
          <p:nvSpPr>
            <p:cNvPr id="36" name="Shape 427">
              <a:extLst>
                <a:ext uri="{FF2B5EF4-FFF2-40B4-BE49-F238E27FC236}">
                  <a16:creationId xmlns:a16="http://schemas.microsoft.com/office/drawing/2014/main" xmlns="" id="{17A0722E-E5EE-4AF5-958D-9D6B8D364D17}"/>
                </a:ext>
              </a:extLst>
            </p:cNvPr>
            <p:cNvSpPr/>
            <p:nvPr/>
          </p:nvSpPr>
          <p:spPr>
            <a:xfrm>
              <a:off x="6584623" y="5547116"/>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DESIGN AND IMPLEMENTATION</a:t>
              </a:r>
            </a:p>
          </p:txBody>
        </p:sp>
        <p:sp>
          <p:nvSpPr>
            <p:cNvPr id="37" name="Shape 427">
              <a:extLst>
                <a:ext uri="{FF2B5EF4-FFF2-40B4-BE49-F238E27FC236}">
                  <a16:creationId xmlns:a16="http://schemas.microsoft.com/office/drawing/2014/main" xmlns="" id="{CAA6BF31-C66D-4BC7-982B-393A4B39EB92}"/>
                </a:ext>
              </a:extLst>
            </p:cNvPr>
            <p:cNvSpPr/>
            <p:nvPr/>
          </p:nvSpPr>
          <p:spPr>
            <a:xfrm>
              <a:off x="9076086" y="4890132"/>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SOLUTION UPGRADE</a:t>
              </a:r>
            </a:p>
          </p:txBody>
        </p:sp>
        <p:sp>
          <p:nvSpPr>
            <p:cNvPr id="38" name="Shape 427">
              <a:extLst>
                <a:ext uri="{FF2B5EF4-FFF2-40B4-BE49-F238E27FC236}">
                  <a16:creationId xmlns:a16="http://schemas.microsoft.com/office/drawing/2014/main" xmlns="" id="{8E800052-BAD1-48CA-8F5E-B7494A634FBA}"/>
                </a:ext>
              </a:extLst>
            </p:cNvPr>
            <p:cNvSpPr/>
            <p:nvPr/>
          </p:nvSpPr>
          <p:spPr>
            <a:xfrm>
              <a:off x="3997161" y="4890132"/>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SOLUTION ARCHITECHTURE</a:t>
              </a:r>
            </a:p>
          </p:txBody>
        </p:sp>
        <p:sp>
          <p:nvSpPr>
            <p:cNvPr id="39" name="Shape 427">
              <a:extLst>
                <a:ext uri="{FF2B5EF4-FFF2-40B4-BE49-F238E27FC236}">
                  <a16:creationId xmlns:a16="http://schemas.microsoft.com/office/drawing/2014/main" xmlns="" id="{9FA4671E-F8A2-4823-BA30-181FA669C469}"/>
                </a:ext>
              </a:extLst>
            </p:cNvPr>
            <p:cNvSpPr/>
            <p:nvPr/>
          </p:nvSpPr>
          <p:spPr>
            <a:xfrm>
              <a:off x="3315048" y="3361282"/>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HEALTH </a:t>
              </a:r>
              <a:br>
                <a:rPr lang="en-IN" sz="1400" dirty="0">
                  <a:solidFill>
                    <a:schemeClr val="bg1"/>
                  </a:solidFill>
                  <a:latin typeface="+mj-lt"/>
                </a:rPr>
              </a:br>
              <a:r>
                <a:rPr lang="en-IN" sz="1400" dirty="0">
                  <a:solidFill>
                    <a:schemeClr val="bg1"/>
                  </a:solidFill>
                  <a:latin typeface="+mj-lt"/>
                </a:rPr>
                <a:t>CHECK</a:t>
              </a:r>
            </a:p>
          </p:txBody>
        </p:sp>
        <p:sp>
          <p:nvSpPr>
            <p:cNvPr id="40" name="Shape 427">
              <a:extLst>
                <a:ext uri="{FF2B5EF4-FFF2-40B4-BE49-F238E27FC236}">
                  <a16:creationId xmlns:a16="http://schemas.microsoft.com/office/drawing/2014/main" xmlns="" id="{F8A28832-EDD9-45CD-A53C-1E037436E2DC}"/>
                </a:ext>
              </a:extLst>
            </p:cNvPr>
            <p:cNvSpPr/>
            <p:nvPr/>
          </p:nvSpPr>
          <p:spPr>
            <a:xfrm>
              <a:off x="3560182" y="2041688"/>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PRODUCTION SUPPORT</a:t>
              </a:r>
            </a:p>
          </p:txBody>
        </p:sp>
        <p:sp>
          <p:nvSpPr>
            <p:cNvPr id="41" name="Shape 427">
              <a:extLst>
                <a:ext uri="{FF2B5EF4-FFF2-40B4-BE49-F238E27FC236}">
                  <a16:creationId xmlns:a16="http://schemas.microsoft.com/office/drawing/2014/main" xmlns="" id="{0F1A2F9B-1F09-4ECA-8719-59D01CDF79BC}"/>
                </a:ext>
              </a:extLst>
            </p:cNvPr>
            <p:cNvSpPr/>
            <p:nvPr/>
          </p:nvSpPr>
          <p:spPr>
            <a:xfrm>
              <a:off x="4322219" y="977026"/>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PERFORMANCE TUNING</a:t>
              </a:r>
            </a:p>
          </p:txBody>
        </p:sp>
        <p:sp>
          <p:nvSpPr>
            <p:cNvPr id="42" name="Shape 427">
              <a:extLst>
                <a:ext uri="{FF2B5EF4-FFF2-40B4-BE49-F238E27FC236}">
                  <a16:creationId xmlns:a16="http://schemas.microsoft.com/office/drawing/2014/main" xmlns="" id="{18C360A9-3B62-4D03-AAFB-4A1BD2DC24EF}"/>
                </a:ext>
              </a:extLst>
            </p:cNvPr>
            <p:cNvSpPr/>
            <p:nvPr/>
          </p:nvSpPr>
          <p:spPr>
            <a:xfrm>
              <a:off x="8816925" y="977026"/>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NEEDS ASSESSMENT</a:t>
              </a:r>
            </a:p>
          </p:txBody>
        </p:sp>
        <p:sp>
          <p:nvSpPr>
            <p:cNvPr id="43" name="Shape 427">
              <a:extLst>
                <a:ext uri="{FF2B5EF4-FFF2-40B4-BE49-F238E27FC236}">
                  <a16:creationId xmlns:a16="http://schemas.microsoft.com/office/drawing/2014/main" xmlns="" id="{4C9D196D-CD86-43E1-AE9F-A148828CDADB}"/>
                </a:ext>
              </a:extLst>
            </p:cNvPr>
            <p:cNvSpPr/>
            <p:nvPr/>
          </p:nvSpPr>
          <p:spPr>
            <a:xfrm>
              <a:off x="9604106" y="2175504"/>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PROGRAM STRATEGY</a:t>
              </a:r>
            </a:p>
          </p:txBody>
        </p:sp>
        <p:sp>
          <p:nvSpPr>
            <p:cNvPr id="44" name="Shape 427">
              <a:extLst>
                <a:ext uri="{FF2B5EF4-FFF2-40B4-BE49-F238E27FC236}">
                  <a16:creationId xmlns:a16="http://schemas.microsoft.com/office/drawing/2014/main" xmlns="" id="{8BF490CC-CB41-4883-B17E-9E42437CE564}"/>
                </a:ext>
              </a:extLst>
            </p:cNvPr>
            <p:cNvSpPr/>
            <p:nvPr/>
          </p:nvSpPr>
          <p:spPr>
            <a:xfrm>
              <a:off x="9731106" y="3361282"/>
              <a:ext cx="1516626" cy="523220"/>
            </a:xfrm>
            <a:prstGeom prst="rect">
              <a:avLst/>
            </a:prstGeom>
            <a:solidFill>
              <a:srgbClr val="F48A16"/>
            </a:solidFill>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45719" rIns="45719" anchor="ctr">
              <a:spAutoFit/>
            </a:bodyPr>
            <a:lstStyle/>
            <a:p>
              <a:pPr algn="ctr"/>
              <a:r>
                <a:rPr lang="en-IN" sz="1400" dirty="0">
                  <a:solidFill>
                    <a:schemeClr val="bg1"/>
                  </a:solidFill>
                  <a:latin typeface="+mj-lt"/>
                </a:rPr>
                <a:t>PROGRAM ROADMAP</a:t>
              </a:r>
            </a:p>
          </p:txBody>
        </p:sp>
        <p:cxnSp>
          <p:nvCxnSpPr>
            <p:cNvPr id="45" name="Straight Connector 44">
              <a:extLst>
                <a:ext uri="{FF2B5EF4-FFF2-40B4-BE49-F238E27FC236}">
                  <a16:creationId xmlns:a16="http://schemas.microsoft.com/office/drawing/2014/main" xmlns="" id="{FC2C5259-6872-4FC5-9547-9BD5A92E6DD0}"/>
                </a:ext>
              </a:extLst>
            </p:cNvPr>
            <p:cNvCxnSpPr>
              <a:cxnSpLocks/>
            </p:cNvCxnSpPr>
            <p:nvPr/>
          </p:nvCxnSpPr>
          <p:spPr>
            <a:xfrm>
              <a:off x="8994081" y="3801372"/>
              <a:ext cx="439402" cy="11989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CAD058A1-1739-422B-95FB-7F8FF6388384}"/>
                </a:ext>
              </a:extLst>
            </p:cNvPr>
            <p:cNvCxnSpPr>
              <a:cxnSpLocks/>
            </p:cNvCxnSpPr>
            <p:nvPr/>
          </p:nvCxnSpPr>
          <p:spPr>
            <a:xfrm flipV="1">
              <a:off x="5277394" y="3862541"/>
              <a:ext cx="440404" cy="11253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xmlns="" id="{EEC2DB78-8C98-4D99-93E8-5A37FE3582BF}"/>
              </a:ext>
            </a:extLst>
          </p:cNvPr>
          <p:cNvSpPr txBox="1"/>
          <p:nvPr/>
        </p:nvSpPr>
        <p:spPr>
          <a:xfrm>
            <a:off x="189007" y="5667602"/>
            <a:ext cx="2411366" cy="707886"/>
          </a:xfrm>
          <a:prstGeom prst="rect">
            <a:avLst/>
          </a:prstGeom>
          <a:noFill/>
        </p:spPr>
        <p:txBody>
          <a:bodyPr wrap="none" rtlCol="0">
            <a:spAutoFit/>
          </a:bodyPr>
          <a:lstStyle/>
          <a:p>
            <a:r>
              <a:rPr lang="en-IN" sz="2000" b="1" dirty="0">
                <a:solidFill>
                  <a:srgbClr val="F48A16"/>
                </a:solidFill>
                <a:latin typeface="+mj-lt"/>
              </a:rPr>
              <a:t>Option 2:</a:t>
            </a:r>
          </a:p>
          <a:p>
            <a:r>
              <a:rPr lang="en-IN" sz="2000" b="1" dirty="0">
                <a:solidFill>
                  <a:srgbClr val="F48A16"/>
                </a:solidFill>
                <a:latin typeface="+mj-lt"/>
              </a:rPr>
              <a:t>For MDM Clients Only</a:t>
            </a:r>
          </a:p>
        </p:txBody>
      </p:sp>
    </p:spTree>
    <p:extLst>
      <p:ext uri="{BB962C8B-B14F-4D97-AF65-F5344CB8AC3E}">
        <p14:creationId xmlns:p14="http://schemas.microsoft.com/office/powerpoint/2010/main" val="32279058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9C8B01B-5F33-4A28-8283-500E2067587E}"/>
              </a:ext>
            </a:extLst>
          </p:cNvPr>
          <p:cNvSpPr>
            <a:spLocks noGrp="1"/>
          </p:cNvSpPr>
          <p:nvPr>
            <p:ph type="body" sz="quarter" idx="11"/>
          </p:nvPr>
        </p:nvSpPr>
        <p:spPr/>
        <p:txBody>
          <a:bodyPr/>
          <a:lstStyle/>
          <a:p>
            <a:r>
              <a:rPr lang="en-IN" dirty="0"/>
              <a:t>Technical and Functional Practices</a:t>
            </a:r>
          </a:p>
        </p:txBody>
      </p:sp>
      <p:grpSp>
        <p:nvGrpSpPr>
          <p:cNvPr id="3" name="Group 2">
            <a:extLst>
              <a:ext uri="{FF2B5EF4-FFF2-40B4-BE49-F238E27FC236}">
                <a16:creationId xmlns:a16="http://schemas.microsoft.com/office/drawing/2014/main" xmlns="" id="{178F095E-3AA0-43EC-9B0B-38448AD81C11}"/>
              </a:ext>
            </a:extLst>
          </p:cNvPr>
          <p:cNvGrpSpPr/>
          <p:nvPr/>
        </p:nvGrpSpPr>
        <p:grpSpPr>
          <a:xfrm>
            <a:off x="1880843" y="948267"/>
            <a:ext cx="9894354" cy="3761876"/>
            <a:chOff x="1906869" y="948267"/>
            <a:chExt cx="9894354" cy="3761876"/>
          </a:xfrm>
        </p:grpSpPr>
        <p:sp>
          <p:nvSpPr>
            <p:cNvPr id="9" name="Rectangle 8">
              <a:extLst>
                <a:ext uri="{FF2B5EF4-FFF2-40B4-BE49-F238E27FC236}">
                  <a16:creationId xmlns:a16="http://schemas.microsoft.com/office/drawing/2014/main" xmlns="" id="{7B5CD1E7-2D8A-4F7A-852C-ADFF85545298}"/>
                </a:ext>
              </a:extLst>
            </p:cNvPr>
            <p:cNvSpPr/>
            <p:nvPr/>
          </p:nvSpPr>
          <p:spPr>
            <a:xfrm>
              <a:off x="1906869" y="948267"/>
              <a:ext cx="2145202" cy="376187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xmlns="" id="{868E928F-15B3-40F4-A74F-D56256EE5D4A}"/>
                </a:ext>
              </a:extLst>
            </p:cNvPr>
            <p:cNvSpPr/>
            <p:nvPr/>
          </p:nvSpPr>
          <p:spPr>
            <a:xfrm>
              <a:off x="4489920" y="948267"/>
              <a:ext cx="2145202" cy="376187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xmlns="" id="{15A3E26A-60A6-4322-B46C-F39EE4A0565C}"/>
                </a:ext>
              </a:extLst>
            </p:cNvPr>
            <p:cNvSpPr/>
            <p:nvPr/>
          </p:nvSpPr>
          <p:spPr>
            <a:xfrm>
              <a:off x="7072970" y="948268"/>
              <a:ext cx="2145202" cy="376187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xmlns="" id="{AF120532-FABA-45AA-AF58-1506DA81C351}"/>
                </a:ext>
              </a:extLst>
            </p:cNvPr>
            <p:cNvSpPr/>
            <p:nvPr/>
          </p:nvSpPr>
          <p:spPr>
            <a:xfrm>
              <a:off x="9656021" y="948268"/>
              <a:ext cx="2145202" cy="3761875"/>
            </a:xfrm>
            <a:prstGeom prst="rect">
              <a:avLst/>
            </a:prstGeom>
            <a:solidFill>
              <a:srgbClr val="F48A1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xmlns="" id="{4C64C045-00D1-4C8D-9648-F94462A6165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3236" y="1074844"/>
              <a:ext cx="1738569" cy="1493294"/>
            </a:xfrm>
            <a:prstGeom prst="rect">
              <a:avLst/>
            </a:prstGeom>
            <a:ln>
              <a:noFill/>
            </a:ln>
            <a:effectLst>
              <a:innerShdw blurRad="114300">
                <a:prstClr val="black"/>
              </a:innerShdw>
            </a:effectLst>
          </p:spPr>
        </p:pic>
        <p:pic>
          <p:nvPicPr>
            <p:cNvPr id="66" name="Picture 65" descr="A person wearing a suit and tie&#10;&#10;Description generated with very high confidence">
              <a:extLst>
                <a:ext uri="{FF2B5EF4-FFF2-40B4-BE49-F238E27FC236}">
                  <a16:creationId xmlns:a16="http://schemas.microsoft.com/office/drawing/2014/main" xmlns="" id="{F9B8314B-12FF-42F2-A9EB-3FF608116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00749" y="1074844"/>
              <a:ext cx="1757441" cy="1493294"/>
            </a:xfrm>
            <a:prstGeom prst="rect">
              <a:avLst/>
            </a:prstGeom>
            <a:ln>
              <a:noFill/>
            </a:ln>
            <a:effectLst>
              <a:innerShdw blurRad="114300">
                <a:prstClr val="black"/>
              </a:innerShdw>
            </a:effectLst>
          </p:spPr>
        </p:pic>
        <p:pic>
          <p:nvPicPr>
            <p:cNvPr id="67" name="Picture 66" descr="A picture containing person, indoor, man, table&#10;&#10;Description generated with very high confidence">
              <a:extLst>
                <a:ext uri="{FF2B5EF4-FFF2-40B4-BE49-F238E27FC236}">
                  <a16:creationId xmlns:a16="http://schemas.microsoft.com/office/drawing/2014/main" xmlns="" id="{E893F504-E552-49FE-80EE-CB892A9093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5168" y="1074844"/>
              <a:ext cx="1739687" cy="1493294"/>
            </a:xfrm>
            <a:prstGeom prst="rect">
              <a:avLst/>
            </a:prstGeom>
            <a:ln>
              <a:noFill/>
            </a:ln>
            <a:effectLst>
              <a:innerShdw blurRad="114300">
                <a:prstClr val="black"/>
              </a:innerShdw>
            </a:effectLst>
          </p:spPr>
        </p:pic>
        <p:pic>
          <p:nvPicPr>
            <p:cNvPr id="68" name="Picture 67" descr="A picture containing indoor, man, person&#10;&#10;Description generated with high confidence">
              <a:extLst>
                <a:ext uri="{FF2B5EF4-FFF2-40B4-BE49-F238E27FC236}">
                  <a16:creationId xmlns:a16="http://schemas.microsoft.com/office/drawing/2014/main" xmlns="" id="{D2ECA579-8C34-44E3-AC94-0C65C087B8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9859337" y="1058809"/>
              <a:ext cx="1738569" cy="1493294"/>
            </a:xfrm>
            <a:prstGeom prst="rect">
              <a:avLst/>
            </a:prstGeom>
            <a:ln>
              <a:noFill/>
            </a:ln>
            <a:effectLst>
              <a:innerShdw blurRad="114300">
                <a:prstClr val="black"/>
              </a:innerShdw>
            </a:effectLst>
          </p:spPr>
        </p:pic>
        <p:sp>
          <p:nvSpPr>
            <p:cNvPr id="69" name="TextBox 68">
              <a:extLst>
                <a:ext uri="{FF2B5EF4-FFF2-40B4-BE49-F238E27FC236}">
                  <a16:creationId xmlns:a16="http://schemas.microsoft.com/office/drawing/2014/main" xmlns="" id="{66603FA5-D253-4303-A95E-6E82B14947C1}"/>
                </a:ext>
              </a:extLst>
            </p:cNvPr>
            <p:cNvSpPr txBox="1"/>
            <p:nvPr/>
          </p:nvSpPr>
          <p:spPr>
            <a:xfrm>
              <a:off x="1906869" y="2612063"/>
              <a:ext cx="2145202" cy="1989476"/>
            </a:xfrm>
            <a:prstGeom prst="rect">
              <a:avLst/>
            </a:prstGeom>
            <a:noFill/>
          </p:spPr>
          <p:txBody>
            <a:bodyPr wrap="square" rtlCol="0">
              <a:spAutoFit/>
            </a:bodyPr>
            <a:lstStyle/>
            <a:p>
              <a:pPr algn="ctr"/>
              <a:r>
                <a:rPr lang="en-IN" sz="1400" b="1" dirty="0">
                  <a:solidFill>
                    <a:schemeClr val="bg1"/>
                  </a:solidFill>
                  <a:latin typeface="+mj-lt"/>
                </a:rPr>
                <a:t>Master Data Management</a:t>
              </a:r>
            </a:p>
            <a:p>
              <a:pPr marL="171450" indent="-171450">
                <a:lnSpc>
                  <a:spcPct val="100000"/>
                </a:lnSpc>
                <a:spcBef>
                  <a:spcPts val="500"/>
                </a:spcBef>
                <a:buFont typeface="Arial" panose="020B0604020202020204" pitchFamily="34" charset="0"/>
                <a:buChar char="•"/>
              </a:pPr>
              <a:r>
                <a:rPr lang="en-US" sz="1100" dirty="0" err="1">
                  <a:solidFill>
                    <a:schemeClr val="bg1"/>
                  </a:solidFill>
                  <a:latin typeface="+mj-lt"/>
                </a:rPr>
                <a:t>InfoSphere</a:t>
              </a:r>
              <a:r>
                <a:rPr lang="en-US" sz="1100" dirty="0">
                  <a:solidFill>
                    <a:schemeClr val="bg1"/>
                  </a:solidFill>
                  <a:latin typeface="+mj-lt"/>
                </a:rPr>
                <a:t> MDM Server SE (Initiate MDS)</a:t>
              </a:r>
            </a:p>
            <a:p>
              <a:pPr marL="171450" indent="-171450">
                <a:lnSpc>
                  <a:spcPct val="100000"/>
                </a:lnSpc>
                <a:spcBef>
                  <a:spcPts val="500"/>
                </a:spcBef>
                <a:buFont typeface="Arial" panose="020B0604020202020204" pitchFamily="34" charset="0"/>
                <a:buChar char="•"/>
              </a:pPr>
              <a:r>
                <a:rPr lang="en-US" sz="1100" dirty="0" err="1">
                  <a:solidFill>
                    <a:schemeClr val="bg1"/>
                  </a:solidFill>
                  <a:latin typeface="+mj-lt"/>
                </a:rPr>
                <a:t>InfoSphere</a:t>
              </a:r>
              <a:r>
                <a:rPr lang="en-US" sz="1100" dirty="0">
                  <a:solidFill>
                    <a:schemeClr val="bg1"/>
                  </a:solidFill>
                  <a:latin typeface="+mj-lt"/>
                </a:rPr>
                <a:t> MDM Server AE (MDM Server)</a:t>
              </a:r>
            </a:p>
            <a:p>
              <a:pPr marL="171450" indent="-171450">
                <a:lnSpc>
                  <a:spcPct val="100000"/>
                </a:lnSpc>
                <a:spcBef>
                  <a:spcPts val="500"/>
                </a:spcBef>
                <a:buFont typeface="Arial" panose="020B0604020202020204" pitchFamily="34" charset="0"/>
                <a:buChar char="•"/>
              </a:pPr>
              <a:r>
                <a:rPr lang="en-US" sz="1100" dirty="0" err="1">
                  <a:solidFill>
                    <a:schemeClr val="bg1"/>
                  </a:solidFill>
                  <a:latin typeface="+mj-lt"/>
                </a:rPr>
                <a:t>InfoSphere</a:t>
              </a:r>
              <a:r>
                <a:rPr lang="en-US" sz="1100" dirty="0">
                  <a:solidFill>
                    <a:schemeClr val="bg1"/>
                  </a:solidFill>
                  <a:latin typeface="+mj-lt"/>
                </a:rPr>
                <a:t> MDM Server CE (PIM)</a:t>
              </a:r>
            </a:p>
            <a:p>
              <a:pPr marL="171450" indent="-171450">
                <a:lnSpc>
                  <a:spcPct val="100000"/>
                </a:lnSpc>
                <a:spcBef>
                  <a:spcPts val="500"/>
                </a:spcBef>
                <a:buFont typeface="Arial" panose="020B0604020202020204" pitchFamily="34" charset="0"/>
                <a:buChar char="•"/>
              </a:pPr>
              <a:r>
                <a:rPr lang="en-US" sz="1100" dirty="0" err="1">
                  <a:solidFill>
                    <a:schemeClr val="bg1"/>
                  </a:solidFill>
                  <a:latin typeface="+mj-lt"/>
                </a:rPr>
                <a:t>InfoSphere</a:t>
              </a:r>
              <a:r>
                <a:rPr lang="en-US" sz="1100" dirty="0">
                  <a:solidFill>
                    <a:schemeClr val="bg1"/>
                  </a:solidFill>
                  <a:latin typeface="+mj-lt"/>
                </a:rPr>
                <a:t> MDM Reference Data Management</a:t>
              </a:r>
              <a:endParaRPr lang="en-IN" dirty="0">
                <a:latin typeface="+mj-lt"/>
              </a:endParaRPr>
            </a:p>
          </p:txBody>
        </p:sp>
        <p:sp>
          <p:nvSpPr>
            <p:cNvPr id="70" name="TextBox 69">
              <a:extLst>
                <a:ext uri="{FF2B5EF4-FFF2-40B4-BE49-F238E27FC236}">
                  <a16:creationId xmlns:a16="http://schemas.microsoft.com/office/drawing/2014/main" xmlns="" id="{D3288D33-C435-4E72-BF50-9455E2CB1E69}"/>
                </a:ext>
              </a:extLst>
            </p:cNvPr>
            <p:cNvSpPr txBox="1"/>
            <p:nvPr/>
          </p:nvSpPr>
          <p:spPr>
            <a:xfrm>
              <a:off x="4489919" y="2633730"/>
              <a:ext cx="2145202" cy="1899045"/>
            </a:xfrm>
            <a:prstGeom prst="rect">
              <a:avLst/>
            </a:prstGeom>
            <a:noFill/>
          </p:spPr>
          <p:txBody>
            <a:bodyPr wrap="square" rtlCol="0">
              <a:spAutoFit/>
            </a:bodyPr>
            <a:lstStyle/>
            <a:p>
              <a:pPr algn="ctr"/>
              <a:r>
                <a:rPr lang="en-IN" sz="1400" b="1" dirty="0">
                  <a:solidFill>
                    <a:schemeClr val="bg1"/>
                  </a:solidFill>
                  <a:latin typeface="+mj-lt"/>
                </a:rPr>
                <a:t>Data Integration</a:t>
              </a:r>
            </a:p>
            <a:p>
              <a:pPr marL="171450" indent="-171450">
                <a:lnSpc>
                  <a:spcPct val="150000"/>
                </a:lnSpc>
                <a:buFont typeface="Arial" panose="020B0604020202020204" pitchFamily="34" charset="0"/>
                <a:buChar char="•"/>
              </a:pPr>
              <a:r>
                <a:rPr lang="it-IT" sz="1100" dirty="0">
                  <a:solidFill>
                    <a:schemeClr val="bg1"/>
                  </a:solidFill>
                  <a:latin typeface="+mj-lt"/>
                </a:rPr>
                <a:t>InfoSphere DataStage</a:t>
              </a:r>
            </a:p>
            <a:p>
              <a:pPr marL="171450" indent="-171450">
                <a:lnSpc>
                  <a:spcPct val="150000"/>
                </a:lnSpc>
                <a:buFont typeface="Arial" panose="020B0604020202020204" pitchFamily="34" charset="0"/>
                <a:buChar char="•"/>
              </a:pPr>
              <a:r>
                <a:rPr lang="it-IT" sz="1100" dirty="0">
                  <a:solidFill>
                    <a:schemeClr val="bg1"/>
                  </a:solidFill>
                  <a:latin typeface="+mj-lt"/>
                </a:rPr>
                <a:t>Netezza</a:t>
              </a:r>
            </a:p>
            <a:p>
              <a:pPr marL="171450" indent="-171450">
                <a:lnSpc>
                  <a:spcPct val="150000"/>
                </a:lnSpc>
                <a:buFont typeface="Arial" panose="020B0604020202020204" pitchFamily="34" charset="0"/>
                <a:buChar char="•"/>
              </a:pPr>
              <a:r>
                <a:rPr lang="it-IT" sz="1100" dirty="0">
                  <a:solidFill>
                    <a:schemeClr val="bg1"/>
                  </a:solidFill>
                  <a:latin typeface="+mj-lt"/>
                </a:rPr>
                <a:t>Informatica</a:t>
              </a:r>
            </a:p>
            <a:p>
              <a:pPr marL="171450" indent="-171450">
                <a:lnSpc>
                  <a:spcPct val="150000"/>
                </a:lnSpc>
                <a:buFont typeface="Arial" panose="020B0604020202020204" pitchFamily="34" charset="0"/>
                <a:buChar char="•"/>
              </a:pPr>
              <a:r>
                <a:rPr lang="it-IT" sz="1100" dirty="0">
                  <a:solidFill>
                    <a:schemeClr val="bg1"/>
                  </a:solidFill>
                  <a:latin typeface="+mj-lt"/>
                </a:rPr>
                <a:t>Microsoft SSIS</a:t>
              </a:r>
            </a:p>
            <a:p>
              <a:pPr marL="171450" indent="-171450">
                <a:lnSpc>
                  <a:spcPct val="150000"/>
                </a:lnSpc>
                <a:buFont typeface="Arial" panose="020B0604020202020204" pitchFamily="34" charset="0"/>
                <a:buChar char="•"/>
              </a:pPr>
              <a:r>
                <a:rPr lang="it-IT" sz="1100" dirty="0">
                  <a:solidFill>
                    <a:schemeClr val="bg1"/>
                  </a:solidFill>
                  <a:latin typeface="+mj-lt"/>
                </a:rPr>
                <a:t>WebSphere Cast Iron</a:t>
              </a:r>
            </a:p>
            <a:p>
              <a:pPr marL="171450" indent="-171450">
                <a:lnSpc>
                  <a:spcPct val="150000"/>
                </a:lnSpc>
                <a:buFont typeface="Arial" panose="020B0604020202020204" pitchFamily="34" charset="0"/>
                <a:buChar char="•"/>
              </a:pPr>
              <a:r>
                <a:rPr lang="it-IT" sz="1100" dirty="0">
                  <a:solidFill>
                    <a:schemeClr val="bg1"/>
                  </a:solidFill>
                  <a:latin typeface="+mj-lt"/>
                </a:rPr>
                <a:t>SAP PI</a:t>
              </a:r>
            </a:p>
          </p:txBody>
        </p:sp>
        <p:sp>
          <p:nvSpPr>
            <p:cNvPr id="71" name="TextBox 70">
              <a:extLst>
                <a:ext uri="{FF2B5EF4-FFF2-40B4-BE49-F238E27FC236}">
                  <a16:creationId xmlns:a16="http://schemas.microsoft.com/office/drawing/2014/main" xmlns="" id="{9E4E5236-0AB7-4545-A6B6-CEA92EC633F8}"/>
                </a:ext>
              </a:extLst>
            </p:cNvPr>
            <p:cNvSpPr txBox="1"/>
            <p:nvPr/>
          </p:nvSpPr>
          <p:spPr>
            <a:xfrm>
              <a:off x="7072410" y="2633730"/>
              <a:ext cx="2145202" cy="1571899"/>
            </a:xfrm>
            <a:prstGeom prst="rect">
              <a:avLst/>
            </a:prstGeom>
            <a:noFill/>
          </p:spPr>
          <p:txBody>
            <a:bodyPr wrap="square" rtlCol="0">
              <a:spAutoFit/>
            </a:bodyPr>
            <a:lstStyle/>
            <a:p>
              <a:pPr algn="ctr"/>
              <a:r>
                <a:rPr lang="en-IN" sz="1400" b="1" dirty="0">
                  <a:solidFill>
                    <a:schemeClr val="bg1"/>
                  </a:solidFill>
                  <a:latin typeface="+mj-lt"/>
                </a:rPr>
                <a:t>Data Quality and Profiling</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Mastech InfoTrellis Veriscope</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InfoSphere Information Analyzer</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Informatica Data Quality</a:t>
              </a:r>
              <a:endParaRPr lang="en-US" sz="1100" dirty="0">
                <a:solidFill>
                  <a:schemeClr val="bg1"/>
                </a:solidFill>
                <a:latin typeface="+mj-lt"/>
              </a:endParaRPr>
            </a:p>
          </p:txBody>
        </p:sp>
        <p:sp>
          <p:nvSpPr>
            <p:cNvPr id="72" name="TextBox 71">
              <a:extLst>
                <a:ext uri="{FF2B5EF4-FFF2-40B4-BE49-F238E27FC236}">
                  <a16:creationId xmlns:a16="http://schemas.microsoft.com/office/drawing/2014/main" xmlns="" id="{1169AF8E-4346-4318-849B-94389759C3B4}"/>
                </a:ext>
              </a:extLst>
            </p:cNvPr>
            <p:cNvSpPr txBox="1"/>
            <p:nvPr/>
          </p:nvSpPr>
          <p:spPr>
            <a:xfrm>
              <a:off x="9654901" y="2612063"/>
              <a:ext cx="2145202" cy="1968197"/>
            </a:xfrm>
            <a:prstGeom prst="rect">
              <a:avLst/>
            </a:prstGeom>
            <a:noFill/>
          </p:spPr>
          <p:txBody>
            <a:bodyPr wrap="square" rtlCol="0">
              <a:spAutoFit/>
            </a:bodyPr>
            <a:lstStyle/>
            <a:p>
              <a:pPr algn="ctr"/>
              <a:r>
                <a:rPr lang="en-IN" sz="1400" b="1" dirty="0">
                  <a:solidFill>
                    <a:schemeClr val="bg1"/>
                  </a:solidFill>
                  <a:latin typeface="+mj-lt"/>
                </a:rPr>
                <a:t>Big Data</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Mastech InfoTrellis AllSight</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Cloudera</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Hortonworks</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BigInsights</a:t>
              </a:r>
            </a:p>
            <a:p>
              <a:pPr marL="171450" indent="-171450">
                <a:lnSpc>
                  <a:spcPct val="150000"/>
                </a:lnSpc>
                <a:spcBef>
                  <a:spcPts val="500"/>
                </a:spcBef>
                <a:buFont typeface="Arial" panose="020B0604020202020204" pitchFamily="34" charset="0"/>
                <a:buChar char="•"/>
              </a:pPr>
              <a:r>
                <a:rPr lang="it-IT" sz="1100" dirty="0">
                  <a:solidFill>
                    <a:schemeClr val="bg1"/>
                  </a:solidFill>
                  <a:latin typeface="+mj-lt"/>
                </a:rPr>
                <a:t>Apache Hadoop</a:t>
              </a:r>
            </a:p>
          </p:txBody>
        </p:sp>
      </p:grpSp>
      <p:sp>
        <p:nvSpPr>
          <p:cNvPr id="76" name="Rounded Rectangle 31">
            <a:extLst>
              <a:ext uri="{FF2B5EF4-FFF2-40B4-BE49-F238E27FC236}">
                <a16:creationId xmlns:a16="http://schemas.microsoft.com/office/drawing/2014/main" xmlns="" id="{BD7BA33D-D392-4B1C-A966-FB01429C36EB}"/>
              </a:ext>
            </a:extLst>
          </p:cNvPr>
          <p:cNvSpPr/>
          <p:nvPr/>
        </p:nvSpPr>
        <p:spPr>
          <a:xfrm>
            <a:off x="1738860" y="5891968"/>
            <a:ext cx="10178320"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Program Management</a:t>
            </a:r>
          </a:p>
        </p:txBody>
      </p:sp>
      <p:sp>
        <p:nvSpPr>
          <p:cNvPr id="77" name="Rounded Rectangle 33">
            <a:extLst>
              <a:ext uri="{FF2B5EF4-FFF2-40B4-BE49-F238E27FC236}">
                <a16:creationId xmlns:a16="http://schemas.microsoft.com/office/drawing/2014/main" xmlns="" id="{B03023CC-849D-44B0-8725-DF75672E8271}"/>
              </a:ext>
            </a:extLst>
          </p:cNvPr>
          <p:cNvSpPr/>
          <p:nvPr/>
        </p:nvSpPr>
        <p:spPr>
          <a:xfrm>
            <a:off x="1738860" y="5413828"/>
            <a:ext cx="10178320"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Business Analysis</a:t>
            </a:r>
          </a:p>
        </p:txBody>
      </p:sp>
      <p:sp>
        <p:nvSpPr>
          <p:cNvPr id="78" name="Rounded Rectangle 34">
            <a:extLst>
              <a:ext uri="{FF2B5EF4-FFF2-40B4-BE49-F238E27FC236}">
                <a16:creationId xmlns:a16="http://schemas.microsoft.com/office/drawing/2014/main" xmlns="" id="{2FF705FC-CFC5-41CC-9847-C45522055369}"/>
              </a:ext>
            </a:extLst>
          </p:cNvPr>
          <p:cNvSpPr/>
          <p:nvPr/>
        </p:nvSpPr>
        <p:spPr>
          <a:xfrm>
            <a:off x="1738860" y="4935688"/>
            <a:ext cx="10178320" cy="373365"/>
          </a:xfrm>
          <a:prstGeom prst="rect">
            <a:avLst/>
          </a:prstGeom>
          <a:solidFill>
            <a:schemeClr val="accent5">
              <a:alpha val="78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solidFill>
                  <a:schemeClr val="bg1"/>
                </a:solidFill>
                <a:latin typeface="+mj-lt"/>
              </a:rPr>
              <a:t>Quality Assurance</a:t>
            </a:r>
          </a:p>
        </p:txBody>
      </p:sp>
    </p:spTree>
    <p:extLst>
      <p:ext uri="{BB962C8B-B14F-4D97-AF65-F5344CB8AC3E}">
        <p14:creationId xmlns:p14="http://schemas.microsoft.com/office/powerpoint/2010/main" val="2654836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FAB8B5E-55A5-BB46-8F94-2EDEF051B3C3}" vid="{167C9B92-8CEF-D84A-9376-87536C0B09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ysClr val="windowText" lastClr="000000"/>
    </a:dk1>
    <a:lt1>
      <a:sysClr val="window" lastClr="FFFFFF"/>
    </a:lt1>
    <a:dk2>
      <a:srgbClr val="1F497D"/>
    </a:dk2>
    <a:lt2>
      <a:srgbClr val="EEECE1"/>
    </a:lt2>
    <a:accent1>
      <a:srgbClr val="B5D134"/>
    </a:accent1>
    <a:accent2>
      <a:srgbClr val="004C8F"/>
    </a:accent2>
    <a:accent3>
      <a:srgbClr val="A71930"/>
    </a:accent3>
    <a:accent4>
      <a:srgbClr val="FFBE00"/>
    </a:accent4>
    <a:accent5>
      <a:srgbClr val="00B0F0"/>
    </a:accent5>
    <a:accent6>
      <a:srgbClr val="60773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Mastech InfoTrellis</Template>
  <TotalTime>835</TotalTime>
  <Words>3234</Words>
  <Application>Microsoft Macintosh PowerPoint</Application>
  <PresentationFormat>Widescreen</PresentationFormat>
  <Paragraphs>435</Paragraphs>
  <Slides>34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Khusshbu Ojha</dc:creator>
  <cp:lastModifiedBy>Khusshbu Ojha</cp:lastModifiedBy>
  <cp:revision>106</cp:revision>
  <dcterms:created xsi:type="dcterms:W3CDTF">2017-07-27T10:38:22Z</dcterms:created>
  <dcterms:modified xsi:type="dcterms:W3CDTF">2017-11-16T08:25:59Z</dcterms:modified>
</cp:coreProperties>
</file>